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9" r:id="rId5"/>
  </p:sldMasterIdLst>
  <p:notesMasterIdLst>
    <p:notesMasterId r:id="rId8"/>
  </p:notesMasterIdLst>
  <p:sldIdLst>
    <p:sldId id="564" r:id="rId6"/>
    <p:sldId id="566" r:id="rId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p15:clr>
            <a:srgbClr val="A4A3A4"/>
          </p15:clr>
        </p15:guide>
        <p15:guide id="2" pos="2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CC33"/>
    <a:srgbClr val="66FF33"/>
    <a:srgbClr val="FF6600"/>
    <a:srgbClr val="FF6699"/>
    <a:srgbClr val="99FF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6F16D-A8CC-4BC5-AAD2-CB81520843C0}" v="4" dt="2019-07-31T02:48:14.944"/>
    <p1510:client id="{12897C61-F1A0-4A80-8ECB-72EF6BD4F667}" v="1" dt="2019-07-31T05:26:06.986"/>
    <p1510:client id="{80EE8A7B-D7F4-4F7D-84CC-BB64D8BA34D2}" v="2" dt="2019-07-31T05:00:23.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509" autoAdjust="0"/>
    <p:restoredTop sz="94660"/>
  </p:normalViewPr>
  <p:slideViewPr>
    <p:cSldViewPr snapToGrid="0">
      <p:cViewPr varScale="1">
        <p:scale>
          <a:sx n="75" d="100"/>
          <a:sy n="75" d="100"/>
        </p:scale>
        <p:origin x="1464" y="60"/>
      </p:cViewPr>
      <p:guideLst>
        <p:guide orient="horz" pos="2184"/>
        <p:guide pos="28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E3A6D4D-7390-4E94-B718-3E9F88B02C21}" type="datetimeFigureOut">
              <a:rPr kumimoji="1" lang="ja-JP" altLang="en-US" smtClean="0"/>
              <a:t>2020/1/24</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3BFF369-9971-4611-B01A-DF0044C7A48A}" type="slidenum">
              <a:rPr kumimoji="1" lang="ja-JP" altLang="en-US" smtClean="0"/>
              <a:t>‹#›</a:t>
            </a:fld>
            <a:endParaRPr kumimoji="1" lang="ja-JP" altLang="en-US"/>
          </a:p>
        </p:txBody>
      </p:sp>
    </p:spTree>
    <p:extLst>
      <p:ext uri="{BB962C8B-B14F-4D97-AF65-F5344CB8AC3E}">
        <p14:creationId xmlns:p14="http://schemas.microsoft.com/office/powerpoint/2010/main" val="27254238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ja-JP" altLang="en-US" dirty="0"/>
              <a:t>銀座ビューティーサロン　マナビス</a:t>
            </a:r>
            <a:r>
              <a:rPr kumimoji="1" lang="en-US" altLang="ja-JP" dirty="0"/>
              <a:t>&amp;</a:t>
            </a:r>
            <a:r>
              <a:rPr kumimoji="1" lang="ja-JP" altLang="en-US" dirty="0"/>
              <a:t>ボワールが</a:t>
            </a:r>
            <a:r>
              <a:rPr kumimoji="1" lang="en-US" altLang="ja-JP" dirty="0"/>
              <a:t>5/13(</a:t>
            </a:r>
            <a:r>
              <a:rPr kumimoji="1" lang="ja-JP" altLang="en-US" dirty="0"/>
              <a:t>月</a:t>
            </a:r>
            <a:r>
              <a:rPr kumimoji="1" lang="en-US" altLang="ja-JP" dirty="0"/>
              <a:t>)</a:t>
            </a:r>
            <a:r>
              <a:rPr kumimoji="1" lang="ja-JP" altLang="en-US" dirty="0"/>
              <a:t>からリニューアルしました。</a:t>
            </a:r>
            <a:endParaRPr kumimoji="1" lang="en-US" altLang="ja-JP" dirty="0"/>
          </a:p>
          <a:p>
            <a:r>
              <a:rPr kumimoji="1" lang="ja-JP" altLang="en-US" dirty="0"/>
              <a:t>場所は、東京メトロ　銀座駅</a:t>
            </a:r>
            <a:r>
              <a:rPr kumimoji="1" lang="en-US" altLang="ja-JP" dirty="0"/>
              <a:t>C8</a:t>
            </a:r>
            <a:r>
              <a:rPr kumimoji="1" lang="ja-JP" altLang="en-US" dirty="0"/>
              <a:t>出口より徒歩</a:t>
            </a:r>
            <a:r>
              <a:rPr kumimoji="1" lang="en-US" altLang="ja-JP" dirty="0"/>
              <a:t>30</a:t>
            </a:r>
            <a:r>
              <a:rPr kumimoji="1" lang="ja-JP" altLang="en-US" dirty="0"/>
              <a:t>秒もしくは銀座一丁目駅より徒歩</a:t>
            </a:r>
            <a:r>
              <a:rPr kumimoji="1" lang="en-US" altLang="ja-JP" dirty="0"/>
              <a:t>3</a:t>
            </a:r>
            <a:r>
              <a:rPr kumimoji="1" lang="ja-JP" altLang="en-US" dirty="0"/>
              <a:t>分　</a:t>
            </a:r>
            <a:r>
              <a:rPr kumimoji="1" lang="en-US" altLang="ja-JP" dirty="0"/>
              <a:t>JR</a:t>
            </a:r>
            <a:r>
              <a:rPr kumimoji="1" lang="ja-JP" altLang="en-US" dirty="0"/>
              <a:t>　有楽町駅から徒歩</a:t>
            </a:r>
            <a:r>
              <a:rPr kumimoji="1" lang="en-US" altLang="ja-JP" dirty="0"/>
              <a:t>4</a:t>
            </a:r>
            <a:r>
              <a:rPr kumimoji="1" lang="ja-JP" altLang="en-US" dirty="0"/>
              <a:t>分に移転しました。</a:t>
            </a:r>
            <a:endParaRPr kumimoji="1" lang="en-US" altLang="ja-JP" dirty="0"/>
          </a:p>
          <a:p>
            <a:r>
              <a:rPr kumimoji="1" lang="ja-JP" altLang="en-US" dirty="0"/>
              <a:t>並木通りを挟んで</a:t>
            </a:r>
            <a:r>
              <a:rPr kumimoji="1" lang="en-US" altLang="ja-JP" dirty="0"/>
              <a:t>MUJI</a:t>
            </a:r>
            <a:r>
              <a:rPr kumimoji="1" lang="ja-JP" altLang="en-US" dirty="0"/>
              <a:t>ホテルの向かいになります。</a:t>
            </a:r>
            <a:endParaRPr kumimoji="1" lang="en-US" altLang="ja-JP" dirty="0"/>
          </a:p>
          <a:p>
            <a:r>
              <a:rPr kumimoji="1" lang="ja-JP" altLang="en-US" dirty="0"/>
              <a:t>白を基調にしてとても明るい店内となっております。営業時間は月曜日</a:t>
            </a:r>
            <a:r>
              <a:rPr kumimoji="1" lang="en-US" altLang="ja-JP" dirty="0"/>
              <a:t>~</a:t>
            </a:r>
            <a:r>
              <a:rPr kumimoji="1" lang="ja-JP" altLang="en-US" dirty="0"/>
              <a:t>金曜日まで</a:t>
            </a:r>
            <a:r>
              <a:rPr kumimoji="1" lang="en-US" altLang="ja-JP" dirty="0"/>
              <a:t>11</a:t>
            </a:r>
            <a:r>
              <a:rPr kumimoji="1" lang="ja-JP" altLang="en-US" dirty="0"/>
              <a:t>時</a:t>
            </a:r>
            <a:r>
              <a:rPr kumimoji="1" lang="en-US" altLang="ja-JP" dirty="0"/>
              <a:t>~18</a:t>
            </a:r>
            <a:r>
              <a:rPr kumimoji="1" lang="ja-JP" altLang="en-US" dirty="0"/>
              <a:t>時までです。</a:t>
            </a:r>
            <a:endParaRPr kumimoji="1" lang="en-US" altLang="ja-JP" dirty="0"/>
          </a:p>
          <a:p>
            <a:r>
              <a:rPr kumimoji="1" lang="ja-JP" altLang="en-US" dirty="0"/>
              <a:t>サロンでは、商品のお試しや購入をはじめ、手洗い</a:t>
            </a:r>
            <a:r>
              <a:rPr kumimoji="1" lang="en-US" altLang="ja-JP" dirty="0"/>
              <a:t>(</a:t>
            </a:r>
            <a:r>
              <a:rPr kumimoji="1" lang="ja-JP" altLang="en-US" dirty="0"/>
              <a:t>マナッシュ会）を行うことができ、ミニセミナー、ワークショップにもご参加できます。</a:t>
            </a:r>
            <a:endParaRPr kumimoji="1" lang="en-US" altLang="ja-JP" dirty="0"/>
          </a:p>
          <a:p>
            <a:r>
              <a:rPr kumimoji="1" lang="ja-JP" altLang="en-US" dirty="0"/>
              <a:t>さらにボワールではネイル、経絡マッサージ、マナビス化粧品を使ったエステメニューなどもご用意しております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9B0099-A28F-4167-B149-D63ED130E06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8419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CA49457-3C63-4583-BB5A-85FFBEB8B630}" type="datetimeFigureOut">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164206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CA49457-3C63-4583-BB5A-85FFBEB8B630}" type="datetimeFigureOut">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361834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CA49457-3C63-4583-BB5A-85FFBEB8B630}" type="datetimeFigureOut">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359842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6315E44-A317-413F-B8B7-D2512E42A921}" type="datetimeFigureOut">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667693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15E44-A317-413F-B8B7-D2512E42A921}" type="datetimeFigureOut">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1008424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6315E44-A317-413F-B8B7-D2512E42A921}" type="datetimeFigureOut">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2283267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6315E44-A317-413F-B8B7-D2512E42A921}" type="datetimeFigureOut">
              <a:rPr kumimoji="1" lang="ja-JP" altLang="en-US" smtClean="0"/>
              <a:t>2020/1/24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644794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6315E44-A317-413F-B8B7-D2512E42A921}" type="datetimeFigureOut">
              <a:rPr kumimoji="1" lang="ja-JP" altLang="en-US" smtClean="0"/>
              <a:t>2020/1/24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411074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6315E44-A317-413F-B8B7-D2512E42A921}" type="datetimeFigureOut">
              <a:rPr kumimoji="1" lang="ja-JP" altLang="en-US" smtClean="0"/>
              <a:t>2020/1/24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3448700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15E44-A317-413F-B8B7-D2512E42A921}" type="datetimeFigureOut">
              <a:rPr kumimoji="1" lang="ja-JP" altLang="en-US" smtClean="0"/>
              <a:t>2020/1/24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1256124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6315E44-A317-413F-B8B7-D2512E42A921}" type="datetimeFigureOut">
              <a:rPr kumimoji="1" lang="ja-JP" altLang="en-US" smtClean="0"/>
              <a:t>2020/1/24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138864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CA49457-3C63-4583-BB5A-85FFBEB8B630}" type="datetimeFigureOut">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164388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6315E44-A317-413F-B8B7-D2512E42A921}" type="datetimeFigureOut">
              <a:rPr kumimoji="1" lang="ja-JP" altLang="en-US" smtClean="0"/>
              <a:t>2020/1/24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3898957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15E44-A317-413F-B8B7-D2512E42A921}" type="datetimeFigureOut">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1269309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15E44-A317-413F-B8B7-D2512E42A921}" type="datetimeFigureOut">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1597192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bg>
      <p:bgPr>
        <a:solidFill>
          <a:schemeClr val="tx1"/>
        </a:solidFill>
        <a:effectLst/>
      </p:bgPr>
    </p:bg>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4189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9" y="0"/>
            <a:ext cx="9142949" cy="6858000"/>
          </a:xfrm>
          <a:prstGeom prst="rect">
            <a:avLst/>
          </a:prstGeom>
        </p:spPr>
      </p:pic>
    </p:spTree>
    <p:extLst>
      <p:ext uri="{BB962C8B-B14F-4D97-AF65-F5344CB8AC3E}">
        <p14:creationId xmlns:p14="http://schemas.microsoft.com/office/powerpoint/2010/main" val="47680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5357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22732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119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CA49457-3C63-4583-BB5A-85FFBEB8B630}" type="datetimeFigureOut">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1251356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CA49457-3C63-4583-BB5A-85FFBEB8B630}" type="datetimeFigureOut">
              <a:rPr kumimoji="1" lang="ja-JP" altLang="en-US" smtClean="0"/>
              <a:t>2020/1/24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411200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CA49457-3C63-4583-BB5A-85FFBEB8B630}" type="datetimeFigureOut">
              <a:rPr kumimoji="1" lang="ja-JP" altLang="en-US" smtClean="0"/>
              <a:t>2020/1/24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102958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CA49457-3C63-4583-BB5A-85FFBEB8B630}" type="datetimeFigureOut">
              <a:rPr kumimoji="1" lang="ja-JP" altLang="en-US" smtClean="0"/>
              <a:t>2020/1/24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132280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49457-3C63-4583-BB5A-85FFBEB8B630}" type="datetimeFigureOut">
              <a:rPr kumimoji="1" lang="ja-JP" altLang="en-US" smtClean="0"/>
              <a:t>2020/1/24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310615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A49457-3C63-4583-BB5A-85FFBEB8B630}" type="datetimeFigureOut">
              <a:rPr kumimoji="1" lang="ja-JP" altLang="en-US" smtClean="0"/>
              <a:t>2020/1/24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38327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A49457-3C63-4583-BB5A-85FFBEB8B630}" type="datetimeFigureOut">
              <a:rPr kumimoji="1" lang="ja-JP" altLang="en-US" smtClean="0"/>
              <a:t>2020/1/24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82615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49457-3C63-4583-BB5A-85FFBEB8B630}" type="datetimeFigureOut">
              <a:rPr kumimoji="1" lang="ja-JP" altLang="en-US" smtClean="0"/>
              <a:t>2020/1/24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28033715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15E44-A317-413F-B8B7-D2512E42A921}" type="datetimeFigureOut">
              <a:rPr kumimoji="1" lang="ja-JP" altLang="en-US" smtClean="0"/>
              <a:t>2020/1/24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366709461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61" r:id="rId12"/>
    <p:sldLayoutId id="2147483662"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角丸四角形 40"/>
          <p:cNvSpPr/>
          <p:nvPr/>
        </p:nvSpPr>
        <p:spPr>
          <a:xfrm>
            <a:off x="6023503" y="730554"/>
            <a:ext cx="3077965" cy="3799637"/>
          </a:xfrm>
          <a:prstGeom prst="roundRect">
            <a:avLst/>
          </a:prstGeom>
          <a:solidFill>
            <a:schemeClr val="accent1">
              <a:lumMod val="20000"/>
              <a:lumOff val="80000"/>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ja-JP" sz="1050" b="1" dirty="0">
              <a:solidFill>
                <a:prstClr val="black"/>
              </a:solidFill>
              <a:latin typeface="HG丸ｺﾞｼｯｸM-PRO" pitchFamily="50" charset="-128"/>
              <a:ea typeface="HG丸ｺﾞｼｯｸM-PRO" pitchFamily="50" charset="-128"/>
            </a:endParaRPr>
          </a:p>
          <a:p>
            <a:pPr lvl="0"/>
            <a:endParaRPr lang="en-US" altLang="ja-JP" sz="900" b="1" dirty="0">
              <a:solidFill>
                <a:prstClr val="black"/>
              </a:solidFill>
              <a:latin typeface="HG丸ｺﾞｼｯｸM-PRO" pitchFamily="50" charset="-128"/>
              <a:ea typeface="HG丸ｺﾞｼｯｸM-PRO" pitchFamily="50" charset="-128"/>
            </a:endParaRPr>
          </a:p>
          <a:p>
            <a:pPr lvl="0"/>
            <a:endParaRPr lang="en-US" altLang="ja-JP" sz="1200" dirty="0">
              <a:solidFill>
                <a:prstClr val="black"/>
              </a:solidFill>
              <a:latin typeface="HG丸ｺﾞｼｯｸM-PRO" pitchFamily="50" charset="-128"/>
              <a:ea typeface="HG丸ｺﾞｼｯｸM-PRO" pitchFamily="50" charset="-128"/>
            </a:endParaRPr>
          </a:p>
        </p:txBody>
      </p:sp>
      <p:sp>
        <p:nvSpPr>
          <p:cNvPr id="31" name="角丸四角形 40">
            <a:extLst>
              <a:ext uri="{FF2B5EF4-FFF2-40B4-BE49-F238E27FC236}">
                <a16:creationId xmlns:a16="http://schemas.microsoft.com/office/drawing/2014/main" id="{AFEB744F-C82B-4E95-9C05-C9775414507F}"/>
              </a:ext>
            </a:extLst>
          </p:cNvPr>
          <p:cNvSpPr/>
          <p:nvPr/>
        </p:nvSpPr>
        <p:spPr>
          <a:xfrm>
            <a:off x="40126" y="730554"/>
            <a:ext cx="2946271" cy="3799637"/>
          </a:xfrm>
          <a:prstGeom prst="roundRect">
            <a:avLst/>
          </a:prstGeom>
          <a:solidFill>
            <a:schemeClr val="accent1">
              <a:lumMod val="20000"/>
              <a:lumOff val="80000"/>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p>
          <a:p>
            <a:endParaRPr kumimoji="1" lang="ja-JP" altLang="en-US" dirty="0"/>
          </a:p>
        </p:txBody>
      </p:sp>
      <p:pic>
        <p:nvPicPr>
          <p:cNvPr id="2" name="Picture 2" descr="C:\Users\gsalon\Desktop\IMG_04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5438" y="3073067"/>
            <a:ext cx="2461994" cy="118047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
            <a:extLst>
              <a:ext uri="{FF2B5EF4-FFF2-40B4-BE49-F238E27FC236}">
                <a16:creationId xmlns:a16="http://schemas.microsoft.com/office/drawing/2014/main" id="{89B6ECDE-8A9B-4ADC-A619-5AE12C5C1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410" y="956246"/>
            <a:ext cx="245552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角丸四角形 54"/>
          <p:cNvSpPr/>
          <p:nvPr/>
        </p:nvSpPr>
        <p:spPr>
          <a:xfrm>
            <a:off x="3052562" y="730554"/>
            <a:ext cx="2911833" cy="3799637"/>
          </a:xfrm>
          <a:prstGeom prst="roundRect">
            <a:avLst/>
          </a:prstGeom>
          <a:solidFill>
            <a:schemeClr val="accent1">
              <a:lumMod val="20000"/>
              <a:lumOff val="80000"/>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コンテンツ プレースホルダー 2">
            <a:extLst>
              <a:ext uri="{FF2B5EF4-FFF2-40B4-BE49-F238E27FC236}">
                <a16:creationId xmlns:a16="http://schemas.microsoft.com/office/drawing/2014/main" id="{530E0ED1-51FE-4DEA-94D2-9C7AB7966876}"/>
              </a:ext>
            </a:extLst>
          </p:cNvPr>
          <p:cNvSpPr txBox="1">
            <a:spLocks/>
          </p:cNvSpPr>
          <p:nvPr/>
        </p:nvSpPr>
        <p:spPr>
          <a:xfrm>
            <a:off x="3081208" y="943879"/>
            <a:ext cx="3041246" cy="3657334"/>
          </a:xfrm>
          <a:prstGeom prst="rect">
            <a:avLst/>
          </a:prstGeom>
          <a:effectLst>
            <a:glow rad="139700">
              <a:srgbClr val="008000">
                <a:alpha val="40000"/>
              </a:srgbClr>
            </a:glow>
            <a:softEdge rad="31750"/>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dirty="0">
                <a:latin typeface="HG丸ｺﾞｼｯｸM-PRO" pitchFamily="50" charset="-128"/>
                <a:ea typeface="HG丸ｺﾞｼｯｸM-PRO" pitchFamily="50" charset="-128"/>
              </a:rPr>
              <a:t>　  </a:t>
            </a:r>
            <a:r>
              <a:rPr lang="en-US" altLang="ja-JP" sz="1400" dirty="0">
                <a:latin typeface="HG丸ｺﾞｼｯｸM-PRO" pitchFamily="50" charset="-128"/>
                <a:ea typeface="HG丸ｺﾞｼｯｸM-PRO" pitchFamily="50" charset="-128"/>
              </a:rPr>
              <a:t>3</a:t>
            </a:r>
            <a:r>
              <a:rPr lang="ja-JP" altLang="en-US" sz="1400" dirty="0">
                <a:latin typeface="HG丸ｺﾞｼｯｸM-PRO" pitchFamily="50" charset="-128"/>
                <a:ea typeface="HG丸ｺﾞｼｯｸM-PRO" pitchFamily="50" charset="-128"/>
              </a:rPr>
              <a:t>月</a:t>
            </a:r>
            <a:r>
              <a:rPr lang="en-US" altLang="ja-JP" sz="1400" dirty="0">
                <a:latin typeface="HG丸ｺﾞｼｯｸM-PRO" pitchFamily="50" charset="-128"/>
                <a:ea typeface="HG丸ｺﾞｼｯｸM-PRO" pitchFamily="50" charset="-128"/>
              </a:rPr>
              <a:t>11</a:t>
            </a:r>
            <a:r>
              <a:rPr lang="ja-JP" altLang="en-US" sz="1200" dirty="0">
                <a:latin typeface="HG丸ｺﾞｼｯｸM-PRO" pitchFamily="50" charset="-128"/>
                <a:ea typeface="HG丸ｺﾞｼｯｸM-PRO" pitchFamily="50" charset="-128"/>
              </a:rPr>
              <a:t>日</a:t>
            </a:r>
            <a:r>
              <a:rPr lang="en-US" altLang="ja-JP" sz="1400" dirty="0">
                <a:latin typeface="HG丸ｺﾞｼｯｸM-PRO" pitchFamily="50" charset="-128"/>
                <a:ea typeface="HG丸ｺﾞｼｯｸM-PRO" pitchFamily="50" charset="-128"/>
              </a:rPr>
              <a:t>(</a:t>
            </a:r>
            <a:r>
              <a:rPr lang="ja-JP" altLang="en-US" sz="1400" b="1" dirty="0">
                <a:latin typeface="HG丸ｺﾞｼｯｸM-PRO" pitchFamily="50" charset="-128"/>
                <a:ea typeface="HG丸ｺﾞｼｯｸM-PRO" pitchFamily="50" charset="-128"/>
              </a:rPr>
              <a:t>水</a:t>
            </a:r>
            <a:r>
              <a:rPr lang="en-US" altLang="ja-JP" sz="1400" dirty="0">
                <a:latin typeface="HG丸ｺﾞｼｯｸM-PRO" pitchFamily="50" charset="-128"/>
                <a:ea typeface="HG丸ｺﾞｼｯｸM-PRO" pitchFamily="50" charset="-128"/>
              </a:rPr>
              <a:t>) </a:t>
            </a:r>
            <a:r>
              <a:rPr lang="en-US" altLang="ja-JP" sz="1200" dirty="0">
                <a:latin typeface="HG丸ｺﾞｼｯｸM-PRO" pitchFamily="50" charset="-128"/>
                <a:ea typeface="HG丸ｺﾞｼｯｸM-PRO" pitchFamily="50" charset="-128"/>
              </a:rPr>
              <a:t>11:00</a:t>
            </a:r>
            <a:r>
              <a:rPr lang="ja-JP" altLang="en-US" sz="1200" dirty="0">
                <a:latin typeface="HG丸ｺﾞｼｯｸM-PRO" pitchFamily="50" charset="-128"/>
                <a:ea typeface="HG丸ｺﾞｼｯｸM-PRO" pitchFamily="50" charset="-128"/>
              </a:rPr>
              <a:t>～</a:t>
            </a:r>
            <a:r>
              <a:rPr lang="en-US" altLang="ja-JP" sz="1200" dirty="0">
                <a:latin typeface="HG丸ｺﾞｼｯｸM-PRO" pitchFamily="50" charset="-128"/>
                <a:ea typeface="HG丸ｺﾞｼｯｸM-PRO" pitchFamily="50" charset="-128"/>
              </a:rPr>
              <a:t>18:00</a:t>
            </a:r>
            <a:r>
              <a:rPr lang="ja-JP" altLang="en-US" sz="1200" dirty="0">
                <a:latin typeface="HG丸ｺﾞｼｯｸM-PRO" pitchFamily="50" charset="-128"/>
                <a:ea typeface="HG丸ｺﾞｼｯｸM-PRO" pitchFamily="50" charset="-128"/>
              </a:rPr>
              <a:t>　</a:t>
            </a:r>
            <a:r>
              <a:rPr lang="ja-JP" altLang="en-US" sz="1300" dirty="0">
                <a:latin typeface="HG丸ｺﾞｼｯｸM-PRO" pitchFamily="50" charset="-128"/>
                <a:ea typeface="HG丸ｺﾞｼｯｸM-PRO" pitchFamily="50" charset="-128"/>
              </a:rPr>
              <a:t>　　　　　　　</a:t>
            </a:r>
            <a:endParaRPr lang="en-US" altLang="ja-JP" sz="200" b="1" dirty="0">
              <a:latin typeface="HG丸ｺﾞｼｯｸM-PRO" pitchFamily="50" charset="-128"/>
              <a:ea typeface="HG丸ｺﾞｼｯｸM-PRO" pitchFamily="50" charset="-128"/>
            </a:endParaRPr>
          </a:p>
          <a:p>
            <a:pPr marL="0" indent="0">
              <a:buNone/>
            </a:pPr>
            <a:endParaRPr lang="en-US" altLang="ja-JP" sz="200" b="1" dirty="0">
              <a:latin typeface="HG丸ｺﾞｼｯｸM-PRO" pitchFamily="50" charset="-128"/>
              <a:ea typeface="HG丸ｺﾞｼｯｸM-PRO" pitchFamily="50" charset="-128"/>
            </a:endParaRPr>
          </a:p>
          <a:p>
            <a:pPr marL="0" indent="0">
              <a:buNone/>
            </a:pPr>
            <a:r>
              <a:rPr lang="ja-JP" altLang="en-US" sz="1050" b="1" dirty="0">
                <a:latin typeface="HG丸ｺﾞｼｯｸM-PRO" pitchFamily="50" charset="-128"/>
                <a:ea typeface="HG丸ｺﾞｼｯｸM-PRO" pitchFamily="50" charset="-128"/>
              </a:rPr>
              <a:t>オーダーメイドウィッグ 試着会</a:t>
            </a:r>
            <a:r>
              <a:rPr lang="en-US" altLang="ja-JP" sz="1050" b="1" dirty="0">
                <a:solidFill>
                  <a:srgbClr val="FF0000"/>
                </a:solidFill>
                <a:latin typeface="HG丸ｺﾞｼｯｸM-PRO" pitchFamily="50" charset="-128"/>
                <a:ea typeface="HG丸ｺﾞｼｯｸM-PRO" pitchFamily="50" charset="-128"/>
              </a:rPr>
              <a:t>(</a:t>
            </a:r>
            <a:r>
              <a:rPr lang="en-US" altLang="ja-JP" sz="1000" b="1" dirty="0">
                <a:solidFill>
                  <a:srgbClr val="FF0000"/>
                </a:solidFill>
                <a:latin typeface="HG丸ｺﾞｼｯｸM-PRO" pitchFamily="50" charset="-128"/>
                <a:ea typeface="HG丸ｺﾞｼｯｸM-PRO" pitchFamily="50" charset="-128"/>
              </a:rPr>
              <a:t>※</a:t>
            </a:r>
            <a:r>
              <a:rPr lang="ja-JP" altLang="en-US" sz="1000" b="1" dirty="0">
                <a:solidFill>
                  <a:srgbClr val="FF0000"/>
                </a:solidFill>
                <a:latin typeface="HG丸ｺﾞｼｯｸM-PRO" pitchFamily="50" charset="-128"/>
                <a:ea typeface="HG丸ｺﾞｼｯｸM-PRO" pitchFamily="50" charset="-128"/>
              </a:rPr>
              <a:t>予約不要</a:t>
            </a:r>
            <a:r>
              <a:rPr lang="en-US" altLang="ja-JP" sz="1000" b="1" dirty="0">
                <a:solidFill>
                  <a:srgbClr val="FF0000"/>
                </a:solidFill>
                <a:latin typeface="HG丸ｺﾞｼｯｸM-PRO" pitchFamily="50" charset="-128"/>
                <a:ea typeface="HG丸ｺﾞｼｯｸM-PRO" pitchFamily="50" charset="-128"/>
              </a:rPr>
              <a:t>)</a:t>
            </a:r>
          </a:p>
          <a:p>
            <a:pPr marL="0" indent="0">
              <a:buNone/>
            </a:pPr>
            <a:r>
              <a:rPr lang="ja-JP" altLang="en-US" sz="800" dirty="0">
                <a:latin typeface="HG丸ｺﾞｼｯｸM-PRO" pitchFamily="50" charset="-128"/>
                <a:ea typeface="HG丸ｺﾞｼｯｸM-PRO" pitchFamily="50" charset="-128"/>
              </a:rPr>
              <a:t>日本人女性の美しい髪をリアルに再現し、手触り感までも        自然なオーダーメイドウィッグ</a:t>
            </a:r>
            <a:r>
              <a:rPr lang="en-US" altLang="ja-JP" sz="750" dirty="0">
                <a:latin typeface="HG丸ｺﾞｼｯｸM-PRO" pitchFamily="50" charset="-128"/>
                <a:ea typeface="HG丸ｺﾞｼｯｸM-PRO" pitchFamily="50" charset="-128"/>
              </a:rPr>
              <a:t>【MANAVIS HAIR</a:t>
            </a:r>
            <a:r>
              <a:rPr lang="ja-JP" altLang="en-US" sz="750" dirty="0">
                <a:latin typeface="HG丸ｺﾞｼｯｸM-PRO" pitchFamily="50" charset="-128"/>
                <a:ea typeface="HG丸ｺﾞｼｯｸM-PRO" pitchFamily="50" charset="-128"/>
              </a:rPr>
              <a:t> </a:t>
            </a:r>
            <a:r>
              <a:rPr lang="en-US" altLang="ja-JP" sz="750" dirty="0">
                <a:latin typeface="HG丸ｺﾞｼｯｸM-PRO" pitchFamily="50" charset="-128"/>
                <a:ea typeface="HG丸ｺﾞｼｯｸM-PRO" pitchFamily="50" charset="-128"/>
              </a:rPr>
              <a:t>PEACE】</a:t>
            </a:r>
            <a:r>
              <a:rPr lang="ja-JP" altLang="en-US" sz="800" dirty="0">
                <a:latin typeface="HG丸ｺﾞｼｯｸM-PRO" pitchFamily="50" charset="-128"/>
                <a:ea typeface="HG丸ｺﾞｼｯｸM-PRO" pitchFamily="50" charset="-128"/>
              </a:rPr>
              <a:t>　をお気軽にお試しいただけます！　　　</a:t>
            </a:r>
            <a:endParaRPr lang="en-US" altLang="ja-JP" sz="800" dirty="0">
              <a:latin typeface="HG丸ｺﾞｼｯｸM-PRO" pitchFamily="50" charset="-128"/>
              <a:ea typeface="HG丸ｺﾞｼｯｸM-PRO" pitchFamily="50" charset="-128"/>
            </a:endParaRPr>
          </a:p>
          <a:p>
            <a:pPr marL="0" indent="0">
              <a:buNone/>
            </a:pPr>
            <a:r>
              <a:rPr lang="ja-JP" altLang="en-US" sz="800" dirty="0">
                <a:latin typeface="HG丸ｺﾞｼｯｸM-PRO" pitchFamily="50" charset="-128"/>
                <a:ea typeface="HG丸ｺﾞｼｯｸM-PRO" pitchFamily="50" charset="-128"/>
              </a:rPr>
              <a:t>お好きな時間にご来店いただき、ご予約なしで</a:t>
            </a:r>
            <a:r>
              <a:rPr lang="en-US" altLang="ja-JP" sz="800" dirty="0">
                <a:latin typeface="HG丸ｺﾞｼｯｸM-PRO" pitchFamily="50" charset="-128"/>
                <a:ea typeface="HG丸ｺﾞｼｯｸM-PRO" pitchFamily="50" charset="-128"/>
              </a:rPr>
              <a:t>【MANAVIS HAIR PEACE】</a:t>
            </a:r>
            <a:r>
              <a:rPr lang="ja-JP" altLang="en-US" sz="800" dirty="0">
                <a:latin typeface="HG丸ｺﾞｼｯｸM-PRO" pitchFamily="50" charset="-128"/>
                <a:ea typeface="HG丸ｺﾞｼｯｸM-PRO" pitchFamily="50" charset="-128"/>
              </a:rPr>
              <a:t>をお試しいただけますのでこの機会にぜひ</a:t>
            </a:r>
            <a:br>
              <a:rPr lang="en-US" altLang="ja-JP" sz="800" dirty="0">
                <a:latin typeface="HG丸ｺﾞｼｯｸM-PRO" pitchFamily="50" charset="-128"/>
                <a:ea typeface="HG丸ｺﾞｼｯｸM-PRO" pitchFamily="50" charset="-128"/>
              </a:rPr>
            </a:br>
            <a:r>
              <a:rPr lang="ja-JP" altLang="en-US" sz="800" dirty="0">
                <a:latin typeface="HG丸ｺﾞｼｯｸM-PRO" pitchFamily="50" charset="-128"/>
                <a:ea typeface="HG丸ｺﾞｼｯｸM-PRO" pitchFamily="50" charset="-128"/>
              </a:rPr>
              <a:t>ご体験ください。　　　　　　　　　　　</a:t>
            </a:r>
            <a:endParaRPr lang="en-US" altLang="ja-JP" sz="800" dirty="0">
              <a:latin typeface="HG丸ｺﾞｼｯｸM-PRO" pitchFamily="50" charset="-128"/>
              <a:ea typeface="HG丸ｺﾞｼｯｸM-PRO" pitchFamily="50" charset="-128"/>
            </a:endParaRPr>
          </a:p>
          <a:p>
            <a:pPr marL="0" indent="0">
              <a:buNone/>
            </a:pPr>
            <a:r>
              <a:rPr lang="ja-JP" altLang="en-US" sz="800" dirty="0">
                <a:latin typeface="HG丸ｺﾞｼｯｸM-PRO" pitchFamily="50" charset="-128"/>
                <a:ea typeface="HG丸ｺﾞｼｯｸM-PRO" pitchFamily="50" charset="-128"/>
              </a:rPr>
              <a:t>下記の時間は</a:t>
            </a:r>
            <a:r>
              <a:rPr lang="en-US" altLang="ja-JP" sz="800" dirty="0">
                <a:latin typeface="HG丸ｺﾞｼｯｸM-PRO" pitchFamily="50" charset="-128"/>
                <a:ea typeface="HG丸ｺﾞｼｯｸM-PRO" pitchFamily="50" charset="-128"/>
              </a:rPr>
              <a:t>HAIR PEACE</a:t>
            </a:r>
            <a:r>
              <a:rPr lang="ja-JP" altLang="en-US" sz="800" dirty="0">
                <a:latin typeface="HG丸ｺﾞｼｯｸM-PRO" pitchFamily="50" charset="-128"/>
                <a:ea typeface="HG丸ｺﾞｼｯｸM-PRO" pitchFamily="50" charset="-128"/>
              </a:rPr>
              <a:t>の特徴をご説明いたします。</a:t>
            </a:r>
            <a:endParaRPr lang="en-US" altLang="ja-JP" sz="800" dirty="0">
              <a:latin typeface="HG丸ｺﾞｼｯｸM-PRO" pitchFamily="50" charset="-128"/>
              <a:ea typeface="HG丸ｺﾞｼｯｸM-PRO" pitchFamily="50" charset="-128"/>
            </a:endParaRPr>
          </a:p>
          <a:p>
            <a:pPr marL="0" indent="0">
              <a:buNone/>
            </a:pPr>
            <a:r>
              <a:rPr lang="en-US" altLang="ja-JP" sz="800" dirty="0">
                <a:latin typeface="HG丸ｺﾞｼｯｸM-PRO" pitchFamily="50" charset="-128"/>
                <a:ea typeface="HG丸ｺﾞｼｯｸM-PRO" pitchFamily="50" charset="-128"/>
              </a:rPr>
              <a:t>11</a:t>
            </a:r>
            <a:r>
              <a:rPr lang="ja-JP" altLang="en-US" sz="800" dirty="0">
                <a:latin typeface="HG丸ｺﾞｼｯｸM-PRO" pitchFamily="50" charset="-128"/>
                <a:ea typeface="HG丸ｺﾞｼｯｸM-PRO" pitchFamily="50" charset="-128"/>
              </a:rPr>
              <a:t>：</a:t>
            </a:r>
            <a:r>
              <a:rPr lang="en-US" altLang="ja-JP" sz="800" dirty="0">
                <a:latin typeface="HG丸ｺﾞｼｯｸM-PRO" pitchFamily="50" charset="-128"/>
                <a:ea typeface="HG丸ｺﾞｼｯｸM-PRO" pitchFamily="50" charset="-128"/>
              </a:rPr>
              <a:t>00/14</a:t>
            </a:r>
            <a:r>
              <a:rPr lang="ja-JP" altLang="en-US" sz="800" dirty="0">
                <a:latin typeface="HG丸ｺﾞｼｯｸM-PRO" pitchFamily="50" charset="-128"/>
                <a:ea typeface="HG丸ｺﾞｼｯｸM-PRO" pitchFamily="50" charset="-128"/>
              </a:rPr>
              <a:t>：</a:t>
            </a:r>
            <a:r>
              <a:rPr lang="en-US" altLang="ja-JP" sz="800" dirty="0">
                <a:latin typeface="HG丸ｺﾞｼｯｸM-PRO" pitchFamily="50" charset="-128"/>
                <a:ea typeface="HG丸ｺﾞｼｯｸM-PRO" pitchFamily="50" charset="-128"/>
              </a:rPr>
              <a:t>00/16</a:t>
            </a:r>
            <a:r>
              <a:rPr lang="ja-JP" altLang="en-US" sz="800" dirty="0">
                <a:latin typeface="HG丸ｺﾞｼｯｸM-PRO" pitchFamily="50" charset="-128"/>
                <a:ea typeface="HG丸ｺﾞｼｯｸM-PRO" pitchFamily="50" charset="-128"/>
              </a:rPr>
              <a:t>：</a:t>
            </a:r>
            <a:r>
              <a:rPr lang="en-US" altLang="ja-JP" sz="800" dirty="0">
                <a:latin typeface="HG丸ｺﾞｼｯｸM-PRO" pitchFamily="50" charset="-128"/>
                <a:ea typeface="HG丸ｺﾞｼｯｸM-PRO" pitchFamily="50" charset="-128"/>
              </a:rPr>
              <a:t>00</a:t>
            </a:r>
            <a:r>
              <a:rPr lang="ja-JP" altLang="en-US" sz="800" dirty="0">
                <a:latin typeface="HG丸ｺﾞｼｯｸM-PRO" pitchFamily="50" charset="-128"/>
                <a:ea typeface="HG丸ｺﾞｼｯｸM-PRO" pitchFamily="50" charset="-128"/>
              </a:rPr>
              <a:t>（各回</a:t>
            </a:r>
            <a:r>
              <a:rPr lang="en-US" altLang="ja-JP" sz="800" dirty="0">
                <a:latin typeface="HG丸ｺﾞｼｯｸM-PRO" pitchFamily="50" charset="-128"/>
                <a:ea typeface="HG丸ｺﾞｼｯｸM-PRO" pitchFamily="50" charset="-128"/>
              </a:rPr>
              <a:t>10</a:t>
            </a:r>
            <a:r>
              <a:rPr lang="ja-JP" altLang="en-US" sz="800" dirty="0">
                <a:latin typeface="HG丸ｺﾞｼｯｸM-PRO" pitchFamily="50" charset="-128"/>
                <a:ea typeface="HG丸ｺﾞｼｯｸM-PRO" pitchFamily="50" charset="-128"/>
              </a:rPr>
              <a:t>分）　　　　</a:t>
            </a:r>
            <a:endParaRPr lang="ja-JP" altLang="en-US" sz="900" dirty="0">
              <a:latin typeface="HG丸ｺﾞｼｯｸM-PRO" pitchFamily="50" charset="-128"/>
              <a:ea typeface="HG丸ｺﾞｼｯｸM-PRO" pitchFamily="50" charset="-128"/>
            </a:endParaRPr>
          </a:p>
        </p:txBody>
      </p:sp>
      <p:sp>
        <p:nvSpPr>
          <p:cNvPr id="5" name="正方形/長方形 4">
            <a:extLst>
              <a:ext uri="{FF2B5EF4-FFF2-40B4-BE49-F238E27FC236}">
                <a16:creationId xmlns:a16="http://schemas.microsoft.com/office/drawing/2014/main" id="{1D9C7342-2E82-4C38-B1D0-E98429BCDB99}"/>
              </a:ext>
            </a:extLst>
          </p:cNvPr>
          <p:cNvSpPr/>
          <p:nvPr/>
        </p:nvSpPr>
        <p:spPr>
          <a:xfrm>
            <a:off x="6071496" y="1230423"/>
            <a:ext cx="3041246" cy="3015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050" b="1" dirty="0">
                <a:solidFill>
                  <a:prstClr val="black"/>
                </a:solidFill>
                <a:latin typeface="HG丸ｺﾞｼｯｸM-PRO" pitchFamily="50" charset="-128"/>
                <a:ea typeface="HG丸ｺﾞｼｯｸM-PRO" pitchFamily="50" charset="-128"/>
              </a:rPr>
              <a:t>♪Let`s</a:t>
            </a:r>
            <a:r>
              <a:rPr lang="ja-JP" altLang="ja-JP" sz="1050" b="1" dirty="0">
                <a:solidFill>
                  <a:prstClr val="black"/>
                </a:solidFill>
                <a:latin typeface="HG丸ｺﾞｼｯｸM-PRO" panose="020F0600000000000000" pitchFamily="50" charset="-128"/>
                <a:ea typeface="HG丸ｺﾞｼｯｸM-PRO" panose="020F0600000000000000" pitchFamily="50" charset="-128"/>
              </a:rPr>
              <a:t>顔ヨガ</a:t>
            </a:r>
            <a:r>
              <a:rPr lang="en-US" altLang="ja-JP" sz="1050" b="1" dirty="0">
                <a:solidFill>
                  <a:prstClr val="black"/>
                </a:solidFill>
                <a:latin typeface="HG丸ｺﾞｼｯｸM-PRO" panose="020F0600000000000000" pitchFamily="50" charset="-128"/>
                <a:ea typeface="HG丸ｺﾞｼｯｸM-PRO" panose="020F0600000000000000" pitchFamily="50" charset="-128"/>
              </a:rPr>
              <a:t>♪♪</a:t>
            </a:r>
          </a:p>
          <a:p>
            <a:pPr lvl="0"/>
            <a:r>
              <a:rPr lang="ja-JP" altLang="en-US" sz="1050" b="1" dirty="0">
                <a:solidFill>
                  <a:prstClr val="black"/>
                </a:solidFill>
                <a:latin typeface="HG丸ｺﾞｼｯｸM-PRO" panose="020F0600000000000000" pitchFamily="50" charset="-128"/>
                <a:ea typeface="HG丸ｺﾞｼｯｸM-PRO" panose="020F0600000000000000" pitchFamily="50" charset="-128"/>
              </a:rPr>
              <a:t>（全</a:t>
            </a:r>
            <a:r>
              <a:rPr lang="en-US" altLang="ja-JP" sz="1050" b="1" dirty="0">
                <a:solidFill>
                  <a:prstClr val="black"/>
                </a:solidFill>
                <a:latin typeface="HG丸ｺﾞｼｯｸM-PRO" panose="020F0600000000000000" pitchFamily="50" charset="-128"/>
                <a:ea typeface="HG丸ｺﾞｼｯｸM-PRO" panose="020F0600000000000000" pitchFamily="50" charset="-128"/>
              </a:rPr>
              <a:t>3</a:t>
            </a:r>
            <a:r>
              <a:rPr lang="ja-JP" altLang="en-US" sz="1050" b="1" dirty="0">
                <a:solidFill>
                  <a:prstClr val="black"/>
                </a:solidFill>
                <a:latin typeface="HG丸ｺﾞｼｯｸM-PRO" panose="020F0600000000000000" pitchFamily="50" charset="-128"/>
                <a:ea typeface="HG丸ｺﾞｼｯｸM-PRO" panose="020F0600000000000000" pitchFamily="50" charset="-128"/>
              </a:rPr>
              <a:t>回　②美しい座り方）</a:t>
            </a:r>
            <a:endParaRPr lang="ja-JP" altLang="ja-JP" sz="1050" b="1" dirty="0">
              <a:solidFill>
                <a:prstClr val="black"/>
              </a:solidFill>
              <a:latin typeface="HG丸ｺﾞｼｯｸM-PRO" panose="020F0600000000000000" pitchFamily="50" charset="-128"/>
              <a:ea typeface="HG丸ｺﾞｼｯｸM-PRO" panose="020F0600000000000000" pitchFamily="50" charset="-128"/>
            </a:endParaRPr>
          </a:p>
          <a:p>
            <a:pPr lvl="0"/>
            <a:endParaRPr lang="en-US" altLang="ja-JP" sz="800" dirty="0">
              <a:solidFill>
                <a:prstClr val="black"/>
              </a:solidFill>
              <a:latin typeface="HG丸ｺﾞｼｯｸM-PRO" pitchFamily="50" charset="-128"/>
              <a:ea typeface="HG丸ｺﾞｼｯｸM-PRO" pitchFamily="50" charset="-128"/>
            </a:endParaRPr>
          </a:p>
          <a:p>
            <a:pPr lvl="0"/>
            <a:r>
              <a:rPr lang="ja-JP" altLang="ja-JP" sz="800" dirty="0">
                <a:solidFill>
                  <a:prstClr val="black"/>
                </a:solidFill>
                <a:latin typeface="HG丸ｺﾞｼｯｸM-PRO" panose="020F0600000000000000" pitchFamily="50" charset="-128"/>
                <a:ea typeface="HG丸ｺﾞｼｯｸM-PRO" panose="020F0600000000000000" pitchFamily="50" charset="-128"/>
              </a:rPr>
              <a:t>お顔の筋肉【表情筋】をしっかり動かし、笑顔いっぱい、楽しい参加型のワークショップ</a:t>
            </a:r>
            <a:r>
              <a:rPr lang="ja-JP" altLang="en-US" sz="800" dirty="0">
                <a:solidFill>
                  <a:prstClr val="black"/>
                </a:solidFill>
                <a:latin typeface="HG丸ｺﾞｼｯｸM-PRO" panose="020F0600000000000000" pitchFamily="50" charset="-128"/>
                <a:ea typeface="HG丸ｺﾞｼｯｸM-PRO" panose="020F0600000000000000" pitchFamily="50" charset="-128"/>
              </a:rPr>
              <a:t>です</a:t>
            </a:r>
            <a:r>
              <a:rPr lang="en-US" altLang="ja-JP" sz="800" dirty="0">
                <a:solidFill>
                  <a:prstClr val="black"/>
                </a:solidFill>
                <a:latin typeface="HG丸ｺﾞｼｯｸM-PRO" panose="020F0600000000000000" pitchFamily="50" charset="-128"/>
                <a:ea typeface="HG丸ｺﾞｼｯｸM-PRO" panose="020F0600000000000000" pitchFamily="50" charset="-128"/>
              </a:rPr>
              <a:t>♪♪</a:t>
            </a:r>
          </a:p>
          <a:p>
            <a:pPr lvl="0"/>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800" dirty="0">
                <a:solidFill>
                  <a:prstClr val="black"/>
                </a:solidFill>
                <a:latin typeface="HG丸ｺﾞｼｯｸM-PRO" panose="020F0600000000000000" pitchFamily="50" charset="-128"/>
                <a:ea typeface="HG丸ｺﾞｼｯｸM-PRO" panose="020F0600000000000000" pitchFamily="50" charset="-128"/>
              </a:rPr>
              <a:t>毎回ご好評の顔ヨガ講座を、</a:t>
            </a:r>
            <a:r>
              <a:rPr lang="en-US" altLang="ja-JP" sz="800" dirty="0">
                <a:solidFill>
                  <a:prstClr val="black"/>
                </a:solidFill>
                <a:latin typeface="HG丸ｺﾞｼｯｸM-PRO" panose="020F0600000000000000" pitchFamily="50" charset="-128"/>
                <a:ea typeface="HG丸ｺﾞｼｯｸM-PRO" panose="020F0600000000000000" pitchFamily="50" charset="-128"/>
              </a:rPr>
              <a:t>2020</a:t>
            </a:r>
            <a:r>
              <a:rPr lang="ja-JP" altLang="en-US" sz="800" dirty="0">
                <a:solidFill>
                  <a:prstClr val="black"/>
                </a:solidFill>
                <a:latin typeface="HG丸ｺﾞｼｯｸM-PRO" panose="020F0600000000000000" pitchFamily="50" charset="-128"/>
                <a:ea typeface="HG丸ｺﾞｼｯｸM-PRO" panose="020F0600000000000000" pitchFamily="50" charset="-128"/>
              </a:rPr>
              <a:t>年はパワーアップし</a:t>
            </a:r>
            <a:r>
              <a:rPr lang="en-US" altLang="ja-JP" sz="800" dirty="0">
                <a:solidFill>
                  <a:prstClr val="black"/>
                </a:solidFill>
                <a:latin typeface="HG丸ｺﾞｼｯｸM-PRO" panose="020F0600000000000000" pitchFamily="50" charset="-128"/>
                <a:ea typeface="HG丸ｺﾞｼｯｸM-PRO" panose="020F0600000000000000" pitchFamily="50" charset="-128"/>
              </a:rPr>
              <a:t>1</a:t>
            </a:r>
            <a:r>
              <a:rPr lang="ja-JP" altLang="en-US" sz="800" dirty="0">
                <a:solidFill>
                  <a:prstClr val="black"/>
                </a:solidFill>
                <a:latin typeface="HG丸ｺﾞｼｯｸM-PRO" panose="020F0600000000000000" pitchFamily="50" charset="-128"/>
                <a:ea typeface="HG丸ｺﾞｼｯｸM-PRO" panose="020F0600000000000000" pitchFamily="50" charset="-128"/>
              </a:rPr>
              <a:t>月・</a:t>
            </a:r>
            <a:r>
              <a:rPr lang="en-US" altLang="ja-JP" sz="800" dirty="0">
                <a:solidFill>
                  <a:prstClr val="black"/>
                </a:solidFill>
                <a:latin typeface="HG丸ｺﾞｼｯｸM-PRO" panose="020F0600000000000000" pitchFamily="50" charset="-128"/>
                <a:ea typeface="HG丸ｺﾞｼｯｸM-PRO" panose="020F0600000000000000" pitchFamily="50" charset="-128"/>
              </a:rPr>
              <a:t>3</a:t>
            </a:r>
            <a:r>
              <a:rPr lang="ja-JP" altLang="en-US" sz="800" dirty="0">
                <a:solidFill>
                  <a:prstClr val="black"/>
                </a:solidFill>
                <a:latin typeface="HG丸ｺﾞｼｯｸM-PRO" panose="020F0600000000000000" pitchFamily="50" charset="-128"/>
                <a:ea typeface="HG丸ｺﾞｼｯｸM-PRO" panose="020F0600000000000000" pitchFamily="50" charset="-128"/>
              </a:rPr>
              <a:t>月・</a:t>
            </a:r>
            <a:r>
              <a:rPr lang="en-US" altLang="ja-JP" sz="800" dirty="0">
                <a:solidFill>
                  <a:prstClr val="black"/>
                </a:solidFill>
                <a:latin typeface="HG丸ｺﾞｼｯｸM-PRO" panose="020F0600000000000000" pitchFamily="50" charset="-128"/>
                <a:ea typeface="HG丸ｺﾞｼｯｸM-PRO" panose="020F0600000000000000" pitchFamily="50" charset="-128"/>
              </a:rPr>
              <a:t>5</a:t>
            </a:r>
            <a:r>
              <a:rPr lang="ja-JP" altLang="en-US" sz="800" dirty="0">
                <a:solidFill>
                  <a:prstClr val="black"/>
                </a:solidFill>
                <a:latin typeface="HG丸ｺﾞｼｯｸM-PRO" panose="020F0600000000000000" pitchFamily="50" charset="-128"/>
                <a:ea typeface="HG丸ｺﾞｼｯｸM-PRO" panose="020F0600000000000000" pitchFamily="50" charset="-128"/>
              </a:rPr>
              <a:t>月の全</a:t>
            </a:r>
            <a:r>
              <a:rPr lang="en-US" altLang="ja-JP" sz="800" dirty="0">
                <a:solidFill>
                  <a:prstClr val="black"/>
                </a:solidFill>
                <a:latin typeface="HG丸ｺﾞｼｯｸM-PRO" panose="020F0600000000000000" pitchFamily="50" charset="-128"/>
                <a:ea typeface="HG丸ｺﾞｼｯｸM-PRO" panose="020F0600000000000000" pitchFamily="50" charset="-128"/>
              </a:rPr>
              <a:t>3</a:t>
            </a:r>
            <a:r>
              <a:rPr lang="ja-JP" altLang="en-US" sz="800" dirty="0">
                <a:solidFill>
                  <a:prstClr val="black"/>
                </a:solidFill>
                <a:latin typeface="HG丸ｺﾞｼｯｸM-PRO" panose="020F0600000000000000" pitchFamily="50" charset="-128"/>
                <a:ea typeface="HG丸ｺﾞｼｯｸM-PRO" panose="020F0600000000000000" pitchFamily="50" charset="-128"/>
              </a:rPr>
              <a:t>回開催となりました！</a:t>
            </a:r>
            <a:endParaRPr lang="ja-JP" altLang="ja-JP" sz="8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ja-JP" sz="800" dirty="0">
                <a:solidFill>
                  <a:prstClr val="black"/>
                </a:solidFill>
                <a:latin typeface="HG丸ｺﾞｼｯｸM-PRO" panose="020F0600000000000000" pitchFamily="50" charset="-128"/>
                <a:ea typeface="HG丸ｺﾞｼｯｸM-PRO" panose="020F0600000000000000" pitchFamily="50" charset="-128"/>
              </a:rPr>
              <a:t>継続的に</a:t>
            </a:r>
            <a:r>
              <a:rPr lang="ja-JP" altLang="en-US" sz="800" dirty="0">
                <a:solidFill>
                  <a:prstClr val="black"/>
                </a:solidFill>
                <a:latin typeface="HG丸ｺﾞｼｯｸM-PRO" panose="020F0600000000000000" pitchFamily="50" charset="-128"/>
                <a:ea typeface="HG丸ｺﾞｼｯｸM-PRO" panose="020F0600000000000000" pitchFamily="50" charset="-128"/>
              </a:rPr>
              <a:t>ご参加されると、</a:t>
            </a:r>
            <a:r>
              <a:rPr lang="ja-JP" altLang="ja-JP" sz="800" dirty="0">
                <a:solidFill>
                  <a:prstClr val="black"/>
                </a:solidFill>
                <a:latin typeface="HG丸ｺﾞｼｯｸM-PRO" panose="020F0600000000000000" pitchFamily="50" charset="-128"/>
                <a:ea typeface="HG丸ｺﾞｼｯｸM-PRO" panose="020F0600000000000000" pitchFamily="50" charset="-128"/>
              </a:rPr>
              <a:t>動かし方も上手</a:t>
            </a:r>
            <a:r>
              <a:rPr lang="ja-JP" altLang="en-US" sz="800" dirty="0">
                <a:solidFill>
                  <a:prstClr val="black"/>
                </a:solidFill>
                <a:latin typeface="HG丸ｺﾞｼｯｸM-PRO" panose="020F0600000000000000" pitchFamily="50" charset="-128"/>
                <a:ea typeface="HG丸ｺﾞｼｯｸM-PRO" panose="020F0600000000000000" pitchFamily="50" charset="-128"/>
              </a:rPr>
              <a:t>に</a:t>
            </a:r>
            <a:r>
              <a:rPr lang="ja-JP" altLang="ja-JP" sz="800" dirty="0">
                <a:solidFill>
                  <a:prstClr val="black"/>
                </a:solidFill>
                <a:latin typeface="HG丸ｺﾞｼｯｸM-PRO" panose="020F0600000000000000" pitchFamily="50" charset="-128"/>
                <a:ea typeface="HG丸ｺﾞｼｯｸM-PRO" panose="020F0600000000000000" pitchFamily="50" charset="-128"/>
              </a:rPr>
              <a:t>なり効果も高まります</a:t>
            </a:r>
            <a:r>
              <a:rPr lang="ja-JP" altLang="en-US" sz="800" dirty="0">
                <a:solidFill>
                  <a:prstClr val="black"/>
                </a:solidFill>
                <a:latin typeface="HG丸ｺﾞｼｯｸM-PRO" panose="020F0600000000000000" pitchFamily="50" charset="-128"/>
                <a:ea typeface="HG丸ｺﾞｼｯｸM-PRO" panose="020F0600000000000000" pitchFamily="50" charset="-128"/>
              </a:rPr>
              <a:t>！　もちろん一度のご参加でもフェイスラインがスッキリしたことを実感いただけます。</a:t>
            </a:r>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lvl="0"/>
            <a:endParaRPr lang="ja-JP" altLang="ja-JP" sz="8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800" dirty="0">
                <a:solidFill>
                  <a:prstClr val="black"/>
                </a:solidFill>
                <a:latin typeface="HG丸ｺﾞｼｯｸM-PRO" panose="020F0600000000000000" pitchFamily="50" charset="-128"/>
                <a:ea typeface="HG丸ｺﾞｼｯｸM-PRO" panose="020F0600000000000000" pitchFamily="50" charset="-128"/>
              </a:rPr>
              <a:t>今回は</a:t>
            </a:r>
            <a:r>
              <a:rPr lang="ja-JP" altLang="ja-JP" sz="800" dirty="0">
                <a:solidFill>
                  <a:prstClr val="black"/>
                </a:solidFill>
                <a:latin typeface="HG丸ｺﾞｼｯｸM-PRO" panose="020F0600000000000000" pitchFamily="50" charset="-128"/>
                <a:ea typeface="HG丸ｺﾞｼｯｸM-PRO" panose="020F0600000000000000" pitchFamily="50" charset="-128"/>
              </a:rPr>
              <a:t>新しい顔ヨガポーズ</a:t>
            </a:r>
            <a:r>
              <a:rPr lang="ja-JP" altLang="en-US" sz="800" dirty="0">
                <a:solidFill>
                  <a:prstClr val="black"/>
                </a:solidFill>
                <a:latin typeface="HG丸ｺﾞｼｯｸM-PRO" panose="020F0600000000000000" pitchFamily="50" charset="-128"/>
                <a:ea typeface="HG丸ｺﾞｼｯｸM-PRO" panose="020F0600000000000000" pitchFamily="50" charset="-128"/>
              </a:rPr>
              <a:t>だけでなく、</a:t>
            </a:r>
            <a:r>
              <a:rPr lang="ja-JP" altLang="ja-JP" sz="800" dirty="0">
                <a:solidFill>
                  <a:prstClr val="black"/>
                </a:solidFill>
                <a:latin typeface="HG丸ｺﾞｼｯｸM-PRO" panose="020F0600000000000000" pitchFamily="50" charset="-128"/>
                <a:ea typeface="HG丸ｺﾞｼｯｸM-PRO" panose="020F0600000000000000" pitchFamily="50" charset="-128"/>
              </a:rPr>
              <a:t>美しさ</a:t>
            </a:r>
            <a:r>
              <a:rPr lang="ja-JP" altLang="en-US" sz="800" dirty="0">
                <a:solidFill>
                  <a:prstClr val="black"/>
                </a:solidFill>
                <a:latin typeface="HG丸ｺﾞｼｯｸM-PRO" panose="020F0600000000000000" pitchFamily="50" charset="-128"/>
                <a:ea typeface="HG丸ｺﾞｼｯｸM-PRO" panose="020F0600000000000000" pitchFamily="50" charset="-128"/>
              </a:rPr>
              <a:t>の</a:t>
            </a:r>
            <a:r>
              <a:rPr lang="ja-JP" altLang="ja-JP" sz="800" dirty="0">
                <a:solidFill>
                  <a:prstClr val="black"/>
                </a:solidFill>
                <a:latin typeface="HG丸ｺﾞｼｯｸM-PRO" panose="020F0600000000000000" pitchFamily="50" charset="-128"/>
                <a:ea typeface="HG丸ｺﾞｼｯｸM-PRO" panose="020F0600000000000000" pitchFamily="50" charset="-128"/>
              </a:rPr>
              <a:t>ポイント</a:t>
            </a:r>
            <a:r>
              <a:rPr lang="ja-JP" altLang="en-US" sz="800" dirty="0">
                <a:solidFill>
                  <a:prstClr val="black"/>
                </a:solidFill>
                <a:latin typeface="HG丸ｺﾞｼｯｸM-PRO" panose="020F0600000000000000" pitchFamily="50" charset="-128"/>
                <a:ea typeface="HG丸ｺﾞｼｯｸM-PRO" panose="020F0600000000000000" pitchFamily="50" charset="-128"/>
              </a:rPr>
              <a:t>になる座り方なども取り</a:t>
            </a:r>
            <a:r>
              <a:rPr lang="ja-JP" altLang="ja-JP" sz="800" dirty="0">
                <a:solidFill>
                  <a:prstClr val="black"/>
                </a:solidFill>
                <a:latin typeface="HG丸ｺﾞｼｯｸM-PRO" panose="020F0600000000000000" pitchFamily="50" charset="-128"/>
                <a:ea typeface="HG丸ｺﾞｼｯｸM-PRO" panose="020F0600000000000000" pitchFamily="50" charset="-128"/>
              </a:rPr>
              <a:t>入れて</a:t>
            </a:r>
            <a:r>
              <a:rPr lang="ja-JP" altLang="en-US" sz="800" dirty="0">
                <a:solidFill>
                  <a:prstClr val="black"/>
                </a:solidFill>
                <a:latin typeface="HG丸ｺﾞｼｯｸM-PRO" panose="020F0600000000000000" pitchFamily="50" charset="-128"/>
                <a:ea typeface="HG丸ｺﾞｼｯｸM-PRO" panose="020F0600000000000000" pitchFamily="50" charset="-128"/>
              </a:rPr>
              <a:t>い</a:t>
            </a:r>
            <a:r>
              <a:rPr lang="ja-JP" altLang="ja-JP" sz="800" dirty="0">
                <a:solidFill>
                  <a:prstClr val="black"/>
                </a:solidFill>
                <a:latin typeface="HG丸ｺﾞｼｯｸM-PRO" panose="020F0600000000000000" pitchFamily="50" charset="-128"/>
                <a:ea typeface="HG丸ｺﾞｼｯｸM-PRO" panose="020F0600000000000000" pitchFamily="50" charset="-128"/>
              </a:rPr>
              <a:t>きます</a:t>
            </a:r>
            <a:r>
              <a:rPr lang="ja-JP" altLang="ja-JP" sz="800" dirty="0">
                <a:solidFill>
                  <a:prstClr val="black"/>
                </a:solidFill>
              </a:rPr>
              <a:t>。</a:t>
            </a:r>
          </a:p>
          <a:p>
            <a:pPr lvl="0"/>
            <a:endParaRPr lang="en-US" altLang="ja-JP" sz="800" dirty="0">
              <a:solidFill>
                <a:prstClr val="black"/>
              </a:solidFill>
              <a:latin typeface="HG丸ｺﾞｼｯｸM-PRO" pitchFamily="50" charset="-128"/>
              <a:ea typeface="HG丸ｺﾞｼｯｸM-PRO" pitchFamily="50" charset="-128"/>
            </a:endParaRPr>
          </a:p>
          <a:p>
            <a:pPr lvl="0"/>
            <a:r>
              <a:rPr lang="ja-JP" altLang="en-US" sz="900" b="1" dirty="0">
                <a:solidFill>
                  <a:prstClr val="black"/>
                </a:solidFill>
                <a:latin typeface="HG丸ｺﾞｼｯｸM-PRO" pitchFamily="50" charset="-128"/>
                <a:ea typeface="HG丸ｺﾞｼｯｸM-PRO" pitchFamily="50" charset="-128"/>
              </a:rPr>
              <a:t>講師</a:t>
            </a:r>
            <a:r>
              <a:rPr lang="en-US" altLang="ja-JP" sz="900" b="1" dirty="0">
                <a:solidFill>
                  <a:prstClr val="black"/>
                </a:solidFill>
                <a:latin typeface="HG丸ｺﾞｼｯｸM-PRO" pitchFamily="50" charset="-128"/>
                <a:ea typeface="HG丸ｺﾞｼｯｸM-PRO" pitchFamily="50" charset="-128"/>
              </a:rPr>
              <a:t>/</a:t>
            </a:r>
          </a:p>
          <a:p>
            <a:pPr lvl="0"/>
            <a:endParaRPr lang="en-US" altLang="ja-JP" sz="900" b="1" dirty="0">
              <a:solidFill>
                <a:prstClr val="black"/>
              </a:solidFill>
              <a:latin typeface="HG丸ｺﾞｼｯｸM-PRO" pitchFamily="50" charset="-128"/>
              <a:ea typeface="HG丸ｺﾞｼｯｸM-PRO" pitchFamily="50" charset="-128"/>
            </a:endParaRPr>
          </a:p>
          <a:p>
            <a:pPr lvl="0"/>
            <a:r>
              <a:rPr lang="ja-JP" altLang="en-US" sz="900" b="1" dirty="0">
                <a:solidFill>
                  <a:prstClr val="black"/>
                </a:solidFill>
                <a:latin typeface="HG丸ｺﾞｼｯｸM-PRO" pitchFamily="50" charset="-128"/>
                <a:ea typeface="HG丸ｺﾞｼｯｸM-PRO" pitchFamily="50" charset="-128"/>
              </a:rPr>
              <a:t>戸崎ちはる</a:t>
            </a:r>
            <a:r>
              <a:rPr lang="en-US" altLang="ja-JP" sz="900" b="1" dirty="0">
                <a:solidFill>
                  <a:prstClr val="black"/>
                </a:solidFill>
                <a:latin typeface="HG丸ｺﾞｼｯｸM-PRO" pitchFamily="50" charset="-128"/>
                <a:ea typeface="HG丸ｺﾞｼｯｸM-PRO" pitchFamily="50" charset="-128"/>
              </a:rPr>
              <a:t>(</a:t>
            </a:r>
            <a:r>
              <a:rPr lang="ja-JP" altLang="en-US" sz="900" b="1" dirty="0">
                <a:solidFill>
                  <a:prstClr val="black"/>
                </a:solidFill>
                <a:latin typeface="HG丸ｺﾞｼｯｸM-PRO" pitchFamily="50" charset="-128"/>
                <a:ea typeface="HG丸ｺﾞｼｯｸM-PRO" pitchFamily="50" charset="-128"/>
              </a:rPr>
              <a:t>とさき ちはる</a:t>
            </a:r>
            <a:r>
              <a:rPr lang="en-US" altLang="ja-JP" sz="900" b="1" dirty="0">
                <a:solidFill>
                  <a:prstClr val="black"/>
                </a:solidFill>
                <a:latin typeface="HG丸ｺﾞｼｯｸM-PRO" pitchFamily="50" charset="-128"/>
                <a:ea typeface="HG丸ｺﾞｼｯｸM-PRO" pitchFamily="50" charset="-128"/>
              </a:rPr>
              <a:t>)</a:t>
            </a:r>
          </a:p>
          <a:p>
            <a:pPr lvl="0"/>
            <a:endParaRPr lang="ja-JP" altLang="en-US" sz="900" b="1" dirty="0">
              <a:solidFill>
                <a:prstClr val="black"/>
              </a:solidFill>
              <a:latin typeface="HG丸ｺﾞｼｯｸM-PRO" pitchFamily="50" charset="-128"/>
              <a:ea typeface="HG丸ｺﾞｼｯｸM-PRO" pitchFamily="50" charset="-128"/>
            </a:endParaRPr>
          </a:p>
          <a:p>
            <a:pPr lvl="0"/>
            <a:endParaRPr lang="en-US" altLang="ja-JP" sz="900" b="1" dirty="0">
              <a:solidFill>
                <a:prstClr val="black"/>
              </a:solidFill>
              <a:latin typeface="HG丸ｺﾞｼｯｸM-PRO" pitchFamily="50" charset="-128"/>
              <a:ea typeface="HG丸ｺﾞｼｯｸM-PRO" pitchFamily="50" charset="-128"/>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522" y="956246"/>
            <a:ext cx="2646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6" y="956246"/>
            <a:ext cx="265898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コンテンツ プレースホルダー 2">
            <a:extLst>
              <a:ext uri="{FF2B5EF4-FFF2-40B4-BE49-F238E27FC236}">
                <a16:creationId xmlns:a16="http://schemas.microsoft.com/office/drawing/2014/main" id="{E6FF5340-1E4C-45AF-82DD-272886AC0B77}"/>
              </a:ext>
            </a:extLst>
          </p:cNvPr>
          <p:cNvSpPr txBox="1">
            <a:spLocks/>
          </p:cNvSpPr>
          <p:nvPr/>
        </p:nvSpPr>
        <p:spPr>
          <a:xfrm>
            <a:off x="95125" y="943879"/>
            <a:ext cx="2992911" cy="3570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400" dirty="0">
                <a:latin typeface="HG丸ｺﾞｼｯｸM-PRO" pitchFamily="50" charset="-128"/>
                <a:ea typeface="HG丸ｺﾞｼｯｸM-PRO" pitchFamily="50" charset="-128"/>
              </a:rPr>
              <a:t> </a:t>
            </a:r>
            <a:r>
              <a:rPr lang="ja-JP" altLang="en-US" sz="1400" dirty="0">
                <a:latin typeface="HG丸ｺﾞｼｯｸM-PRO" pitchFamily="50" charset="-128"/>
                <a:ea typeface="HG丸ｺﾞｼｯｸM-PRO" pitchFamily="50" charset="-128"/>
              </a:rPr>
              <a:t>　</a:t>
            </a:r>
            <a:r>
              <a:rPr lang="en-US" altLang="ja-JP" sz="1400" dirty="0">
                <a:latin typeface="HG丸ｺﾞｼｯｸM-PRO" pitchFamily="50" charset="-128"/>
                <a:ea typeface="HG丸ｺﾞｼｯｸM-PRO" pitchFamily="50" charset="-128"/>
              </a:rPr>
              <a:t>3</a:t>
            </a:r>
            <a:r>
              <a:rPr lang="ja-JP" altLang="en-US" sz="1400" dirty="0">
                <a:latin typeface="HG丸ｺﾞｼｯｸM-PRO" pitchFamily="50" charset="-128"/>
                <a:ea typeface="HG丸ｺﾞｼｯｸM-PRO" pitchFamily="50" charset="-128"/>
              </a:rPr>
              <a:t>月</a:t>
            </a:r>
            <a:r>
              <a:rPr lang="en-US" altLang="ja-JP" sz="1400" dirty="0">
                <a:latin typeface="HG丸ｺﾞｼｯｸM-PRO" pitchFamily="50" charset="-128"/>
                <a:ea typeface="HG丸ｺﾞｼｯｸM-PRO" pitchFamily="50" charset="-128"/>
              </a:rPr>
              <a:t>4</a:t>
            </a:r>
            <a:r>
              <a:rPr lang="ja-JP" altLang="en-US" sz="1400" dirty="0">
                <a:latin typeface="HG丸ｺﾞｼｯｸM-PRO" pitchFamily="50" charset="-128"/>
                <a:ea typeface="HG丸ｺﾞｼｯｸM-PRO" pitchFamily="50" charset="-128"/>
              </a:rPr>
              <a:t>日</a:t>
            </a:r>
            <a:r>
              <a:rPr lang="en-US" altLang="ja-JP" sz="1400" dirty="0">
                <a:latin typeface="HG丸ｺﾞｼｯｸM-PRO" pitchFamily="50" charset="-128"/>
                <a:ea typeface="HG丸ｺﾞｼｯｸM-PRO" pitchFamily="50" charset="-128"/>
              </a:rPr>
              <a:t>(</a:t>
            </a:r>
            <a:r>
              <a:rPr lang="ja-JP" altLang="en-US" sz="1400" b="1" dirty="0">
                <a:latin typeface="HG丸ｺﾞｼｯｸM-PRO" pitchFamily="50" charset="-128"/>
                <a:ea typeface="HG丸ｺﾞｼｯｸM-PRO" pitchFamily="50" charset="-128"/>
              </a:rPr>
              <a:t>水</a:t>
            </a:r>
            <a:r>
              <a:rPr lang="en-US" altLang="ja-JP" sz="1400" dirty="0">
                <a:latin typeface="HG丸ｺﾞｼｯｸM-PRO" pitchFamily="50" charset="-128"/>
                <a:ea typeface="HG丸ｺﾞｼｯｸM-PRO" pitchFamily="50" charset="-128"/>
              </a:rPr>
              <a:t>)</a:t>
            </a:r>
            <a:r>
              <a:rPr lang="ja-JP" altLang="en-US" sz="1400" dirty="0">
                <a:latin typeface="HG丸ｺﾞｼｯｸM-PRO" pitchFamily="50" charset="-128"/>
                <a:ea typeface="HG丸ｺﾞｼｯｸM-PRO" pitchFamily="50" charset="-128"/>
              </a:rPr>
              <a:t> </a:t>
            </a:r>
            <a:r>
              <a:rPr lang="en-US" altLang="ja-JP" sz="1200" dirty="0">
                <a:latin typeface="HG丸ｺﾞｼｯｸM-PRO" pitchFamily="50" charset="-128"/>
                <a:ea typeface="HG丸ｺﾞｼｯｸM-PRO" pitchFamily="50" charset="-128"/>
              </a:rPr>
              <a:t>13:00</a:t>
            </a:r>
            <a:r>
              <a:rPr lang="ja-JP" altLang="en-US" sz="1200" dirty="0">
                <a:latin typeface="HG丸ｺﾞｼｯｸM-PRO" pitchFamily="50" charset="-128"/>
                <a:ea typeface="HG丸ｺﾞｼｯｸM-PRO" pitchFamily="50" charset="-128"/>
              </a:rPr>
              <a:t>～</a:t>
            </a:r>
            <a:r>
              <a:rPr lang="en-US" altLang="ja-JP" sz="1200" dirty="0">
                <a:latin typeface="HG丸ｺﾞｼｯｸM-PRO" pitchFamily="50" charset="-128"/>
                <a:ea typeface="HG丸ｺﾞｼｯｸM-PRO" pitchFamily="50" charset="-128"/>
              </a:rPr>
              <a:t>15:00</a:t>
            </a:r>
            <a:r>
              <a:rPr lang="ja-JP" altLang="en-US" sz="1400" dirty="0">
                <a:latin typeface="HG丸ｺﾞｼｯｸM-PRO" pitchFamily="50" charset="-128"/>
                <a:ea typeface="HG丸ｺﾞｼｯｸM-PRO" pitchFamily="50" charset="-128"/>
              </a:rPr>
              <a:t>　　　　　　　　　</a:t>
            </a:r>
            <a:endParaRPr lang="en-US" altLang="ja-JP" sz="1400" b="1" dirty="0">
              <a:latin typeface="HG丸ｺﾞｼｯｸM-PRO" pitchFamily="50" charset="-128"/>
              <a:ea typeface="HG丸ｺﾞｼｯｸM-PRO" pitchFamily="50" charset="-128"/>
            </a:endParaRPr>
          </a:p>
          <a:p>
            <a:pPr marL="0" indent="0">
              <a:buNone/>
            </a:pPr>
            <a:endParaRPr lang="en-US" altLang="ja-JP" sz="200" b="1" dirty="0">
              <a:latin typeface="HG丸ｺﾞｼｯｸM-PRO" pitchFamily="50" charset="-128"/>
              <a:ea typeface="HG丸ｺﾞｼｯｸM-PRO" pitchFamily="50" charset="-128"/>
            </a:endParaRPr>
          </a:p>
          <a:p>
            <a:pPr marL="0" indent="0">
              <a:buNone/>
            </a:pPr>
            <a:r>
              <a:rPr lang="ja-JP" altLang="en-US" sz="1050" b="1" dirty="0">
                <a:latin typeface="HG丸ｺﾞｼｯｸM-PRO" pitchFamily="50" charset="-128"/>
                <a:ea typeface="HG丸ｺﾞｼｯｸM-PRO" pitchFamily="50" charset="-128"/>
              </a:rPr>
              <a:t>「心が整う片付け」</a:t>
            </a:r>
            <a:endParaRPr lang="en-US" altLang="ja-JP" sz="1050" b="1" dirty="0">
              <a:latin typeface="HG丸ｺﾞｼｯｸM-PRO" pitchFamily="50" charset="-128"/>
              <a:ea typeface="HG丸ｺﾞｼｯｸM-PRO" pitchFamily="50" charset="-128"/>
            </a:endParaRPr>
          </a:p>
          <a:p>
            <a:pPr marL="0" indent="0">
              <a:buNone/>
            </a:pPr>
            <a:r>
              <a:rPr lang="ja-JP" altLang="en-US" sz="900" b="1" dirty="0">
                <a:latin typeface="HG丸ｺﾞｼｯｸM-PRO" pitchFamily="50" charset="-128"/>
                <a:ea typeface="HG丸ｺﾞｼｯｸM-PRO" pitchFamily="50" charset="-128"/>
              </a:rPr>
              <a:t>一度整えると一生気持ち良く生活できる片付け法</a:t>
            </a:r>
            <a:endParaRPr lang="en-US" altLang="ja-JP" sz="900" b="1" dirty="0">
              <a:latin typeface="HG丸ｺﾞｼｯｸM-PRO" pitchFamily="50" charset="-128"/>
              <a:ea typeface="HG丸ｺﾞｼｯｸM-PRO" pitchFamily="50" charset="-128"/>
            </a:endParaRPr>
          </a:p>
          <a:p>
            <a:pPr marL="0" indent="0">
              <a:lnSpc>
                <a:spcPct val="110000"/>
              </a:lnSpc>
              <a:buNone/>
            </a:pPr>
            <a:r>
              <a:rPr lang="ja-JP" altLang="ja-JP" sz="800" dirty="0">
                <a:latin typeface="HG丸ｺﾞｼｯｸM-PRO" panose="020F0600000000000000" pitchFamily="50" charset="-128"/>
                <a:ea typeface="HG丸ｺﾞｼｯｸM-PRO" panose="020F0600000000000000" pitchFamily="50" charset="-128"/>
              </a:rPr>
              <a:t>いつか片付けなきゃ！</a:t>
            </a:r>
            <a:r>
              <a:rPr lang="ja-JP" altLang="en-US" sz="800" dirty="0">
                <a:latin typeface="HG丸ｺﾞｼｯｸM-PRO" panose="020F0600000000000000" pitchFamily="50" charset="-128"/>
                <a:ea typeface="HG丸ｺﾞｼｯｸM-PRO" panose="020F0600000000000000" pitchFamily="50" charset="-128"/>
              </a:rPr>
              <a:t>　　　　　　　　　　　　　　　　　</a:t>
            </a:r>
            <a:r>
              <a:rPr lang="ja-JP" altLang="ja-JP" sz="800" dirty="0">
                <a:latin typeface="HG丸ｺﾞｼｯｸM-PRO" panose="020F0600000000000000" pitchFamily="50" charset="-128"/>
                <a:ea typeface="HG丸ｺﾞｼｯｸM-PRO" panose="020F0600000000000000" pitchFamily="50" charset="-128"/>
              </a:rPr>
              <a:t>ここを片付けてから始めよう！</a:t>
            </a:r>
            <a:r>
              <a:rPr lang="ja-JP" altLang="en-US" sz="800" dirty="0">
                <a:latin typeface="HG丸ｺﾞｼｯｸM-PRO" panose="020F0600000000000000" pitchFamily="50" charset="-128"/>
                <a:ea typeface="HG丸ｺﾞｼｯｸM-PRO" panose="020F0600000000000000" pitchFamily="50" charset="-128"/>
              </a:rPr>
              <a:t>　　　　　　　　　　　　　</a:t>
            </a:r>
            <a:r>
              <a:rPr lang="ja-JP" altLang="ja-JP" sz="800" dirty="0">
                <a:latin typeface="HG丸ｺﾞｼｯｸM-PRO" panose="020F0600000000000000" pitchFamily="50" charset="-128"/>
                <a:ea typeface="HG丸ｺﾞｼｯｸM-PRO" panose="020F0600000000000000" pitchFamily="50" charset="-128"/>
              </a:rPr>
              <a:t>明日は片付けよう！</a:t>
            </a:r>
            <a:r>
              <a:rPr lang="ja-JP" altLang="en-US" sz="800" dirty="0">
                <a:latin typeface="HG丸ｺﾞｼｯｸM-PRO" panose="020F0600000000000000" pitchFamily="50" charset="-128"/>
                <a:ea typeface="HG丸ｺﾞｼｯｸM-PRO" panose="020F0600000000000000" pitchFamily="50" charset="-128"/>
              </a:rPr>
              <a:t>　　　　　　　　　　　　　　　　　　</a:t>
            </a:r>
            <a:r>
              <a:rPr lang="ja-JP" altLang="ja-JP" sz="800" dirty="0">
                <a:latin typeface="HG丸ｺﾞｼｯｸM-PRO" panose="020F0600000000000000" pitchFamily="50" charset="-128"/>
                <a:ea typeface="HG丸ｺﾞｼｯｸM-PRO" panose="020F0600000000000000" pitchFamily="50" charset="-128"/>
              </a:rPr>
              <a:t>と思う毎日から抜け出し、毎日を快適に過ごせるようになる「片付け」。</a:t>
            </a:r>
            <a:r>
              <a:rPr lang="ja-JP" altLang="en-US" sz="800" dirty="0">
                <a:latin typeface="HG丸ｺﾞｼｯｸM-PRO" panose="020F0600000000000000" pitchFamily="50" charset="-128"/>
                <a:ea typeface="HG丸ｺﾞｼｯｸM-PRO" panose="020F0600000000000000" pitchFamily="50" charset="-128"/>
              </a:rPr>
              <a:t>　　　　　　　　　　　　　               　　　 </a:t>
            </a:r>
            <a:r>
              <a:rPr lang="ja-JP" altLang="ja-JP" sz="800" dirty="0">
                <a:latin typeface="HG丸ｺﾞｼｯｸM-PRO" panose="020F0600000000000000" pitchFamily="50" charset="-128"/>
                <a:ea typeface="HG丸ｺﾞｼｯｸM-PRO" panose="020F0600000000000000" pitchFamily="50" charset="-128"/>
              </a:rPr>
              <a:t>片付けは、人間にとって大事な衣食住の「住」を整える大事な作業です</a:t>
            </a:r>
            <a:r>
              <a:rPr lang="ja-JP" altLang="en-US" sz="800" dirty="0">
                <a:latin typeface="HG丸ｺﾞｼｯｸM-PRO" panose="020F0600000000000000" pitchFamily="50" charset="-128"/>
                <a:ea typeface="HG丸ｺﾞｼｯｸM-PRO" panose="020F0600000000000000" pitchFamily="50" charset="-128"/>
              </a:rPr>
              <a:t>。 　　　                　　　　　　　　　　　　　</a:t>
            </a:r>
            <a:r>
              <a:rPr lang="ja-JP" altLang="ja-JP" sz="800" dirty="0">
                <a:latin typeface="HG丸ｺﾞｼｯｸM-PRO" panose="020F0600000000000000" pitchFamily="50" charset="-128"/>
                <a:ea typeface="HG丸ｺﾞｼｯｸM-PRO" panose="020F0600000000000000" pitchFamily="50" charset="-128"/>
              </a:rPr>
              <a:t>住まいが整うことで、心も整い毎日が快適に気持ち良く過ごすことができます。</a:t>
            </a:r>
            <a:endParaRPr lang="en-US" altLang="ja-JP" sz="800" dirty="0">
              <a:latin typeface="HG丸ｺﾞｼｯｸM-PRO" panose="020F0600000000000000" pitchFamily="50" charset="-128"/>
              <a:ea typeface="HG丸ｺﾞｼｯｸM-PRO" panose="020F0600000000000000" pitchFamily="50" charset="-128"/>
            </a:endParaRPr>
          </a:p>
          <a:p>
            <a:pPr marL="0" indent="0">
              <a:buNone/>
            </a:pPr>
            <a:r>
              <a:rPr lang="ja-JP" altLang="en-US" sz="900" b="1" dirty="0">
                <a:latin typeface="HG丸ｺﾞｼｯｸM-PRO" pitchFamily="50" charset="-128"/>
                <a:ea typeface="HG丸ｺﾞｼｯｸM-PRO" pitchFamily="50" charset="-128"/>
              </a:rPr>
              <a:t>講師</a:t>
            </a:r>
            <a:r>
              <a:rPr lang="en-US" altLang="ja-JP" sz="900" b="1" dirty="0">
                <a:latin typeface="HG丸ｺﾞｼｯｸM-PRO" pitchFamily="50" charset="-128"/>
                <a:ea typeface="HG丸ｺﾞｼｯｸM-PRO" pitchFamily="50" charset="-128"/>
              </a:rPr>
              <a:t>/</a:t>
            </a:r>
          </a:p>
          <a:p>
            <a:pPr marL="0" indent="0">
              <a:buNone/>
            </a:pPr>
            <a:r>
              <a:rPr lang="ja-JP" altLang="en-US" sz="900" b="1" dirty="0">
                <a:latin typeface="HG丸ｺﾞｼｯｸM-PRO" pitchFamily="50" charset="-128"/>
                <a:ea typeface="HG丸ｺﾞｼｯｸM-PRO" pitchFamily="50" charset="-128"/>
              </a:rPr>
              <a:t>山本 裕子</a:t>
            </a:r>
            <a:r>
              <a:rPr lang="en-US" altLang="ja-JP" sz="900" b="1" dirty="0">
                <a:latin typeface="HG丸ｺﾞｼｯｸM-PRO" pitchFamily="50" charset="-128"/>
                <a:ea typeface="HG丸ｺﾞｼｯｸM-PRO" pitchFamily="50" charset="-128"/>
              </a:rPr>
              <a:t>(</a:t>
            </a:r>
            <a:r>
              <a:rPr lang="ja-JP" altLang="en-US" sz="900" b="1" dirty="0">
                <a:latin typeface="HG丸ｺﾞｼｯｸM-PRO" pitchFamily="50" charset="-128"/>
                <a:ea typeface="HG丸ｺﾞｼｯｸM-PRO" pitchFamily="50" charset="-128"/>
              </a:rPr>
              <a:t>やまもと ゆうこ</a:t>
            </a:r>
            <a:r>
              <a:rPr lang="en-US" altLang="ja-JP" sz="900" b="1" dirty="0">
                <a:latin typeface="HG丸ｺﾞｼｯｸM-PRO" pitchFamily="50" charset="-128"/>
                <a:ea typeface="HG丸ｺﾞｼｯｸM-PRO" pitchFamily="50" charset="-128"/>
              </a:rPr>
              <a:t>)</a:t>
            </a:r>
          </a:p>
          <a:p>
            <a:pPr marL="0" indent="0">
              <a:buNone/>
            </a:pPr>
            <a:endParaRPr lang="ja-JP" altLang="en-US" sz="900" b="1" dirty="0">
              <a:latin typeface="HG丸ｺﾞｼｯｸM-PRO" pitchFamily="50" charset="-128"/>
              <a:ea typeface="HG丸ｺﾞｼｯｸM-PRO" pitchFamily="50" charset="-128"/>
            </a:endParaRPr>
          </a:p>
          <a:p>
            <a:pPr marL="0" indent="0">
              <a:buNone/>
            </a:pPr>
            <a:endParaRPr lang="ja-JP" altLang="en-US" sz="1000" b="1" dirty="0">
              <a:latin typeface="HG丸ｺﾞｼｯｸM-PRO" pitchFamily="50" charset="-128"/>
              <a:ea typeface="HG丸ｺﾞｼｯｸM-PRO" pitchFamily="50" charset="-128"/>
            </a:endParaRPr>
          </a:p>
        </p:txBody>
      </p:sp>
      <p:sp>
        <p:nvSpPr>
          <p:cNvPr id="44" name="角丸四角形 43"/>
          <p:cNvSpPr/>
          <p:nvPr/>
        </p:nvSpPr>
        <p:spPr>
          <a:xfrm>
            <a:off x="4753380" y="4613580"/>
            <a:ext cx="4140445" cy="2032880"/>
          </a:xfrm>
          <a:prstGeom prst="roundRect">
            <a:avLst>
              <a:gd name="adj" fmla="val 11933"/>
            </a:avLst>
          </a:prstGeom>
          <a:solidFill>
            <a:srgbClr val="99FF66">
              <a:alpha val="8000"/>
            </a:srgb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FDC9E943-4A90-41DF-A538-539F03585CD8}"/>
              </a:ext>
            </a:extLst>
          </p:cNvPr>
          <p:cNvSpPr/>
          <p:nvPr/>
        </p:nvSpPr>
        <p:spPr>
          <a:xfrm>
            <a:off x="522992" y="97617"/>
            <a:ext cx="7974319" cy="455810"/>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400" dirty="0">
                <a:latin typeface="HG丸ｺﾞｼｯｸM-PRO" pitchFamily="50" charset="-128"/>
                <a:ea typeface="HG丸ｺﾞｼｯｸM-PRO" pitchFamily="50" charset="-128"/>
              </a:rPr>
              <a:t>銀座ビューティサロン</a:t>
            </a:r>
            <a:r>
              <a:rPr lang="en-US" altLang="ja-JP" sz="2400" dirty="0">
                <a:latin typeface="HG丸ｺﾞｼｯｸM-PRO" pitchFamily="50" charset="-128"/>
                <a:ea typeface="HG丸ｺﾞｼｯｸM-PRO" pitchFamily="50" charset="-128"/>
              </a:rPr>
              <a:t>3</a:t>
            </a:r>
            <a:r>
              <a:rPr lang="ja-JP" altLang="en-US" sz="2400" dirty="0">
                <a:latin typeface="HG丸ｺﾞｼｯｸM-PRO" pitchFamily="50" charset="-128"/>
                <a:ea typeface="HG丸ｺﾞｼｯｸM-PRO" pitchFamily="50" charset="-128"/>
              </a:rPr>
              <a:t>月イベントデー</a:t>
            </a:r>
          </a:p>
        </p:txBody>
      </p:sp>
      <p:sp>
        <p:nvSpPr>
          <p:cNvPr id="29" name="テキスト ボックス 28"/>
          <p:cNvSpPr txBox="1"/>
          <p:nvPr/>
        </p:nvSpPr>
        <p:spPr>
          <a:xfrm>
            <a:off x="4874638" y="4849417"/>
            <a:ext cx="4129926" cy="1777410"/>
          </a:xfrm>
          <a:prstGeom prst="rect">
            <a:avLst/>
          </a:prstGeom>
          <a:noFill/>
        </p:spPr>
        <p:txBody>
          <a:bodyPr wrap="square" rtlCol="0">
            <a:spAutoFit/>
          </a:bodyPr>
          <a:lstStyle/>
          <a:p>
            <a:r>
              <a:rPr kumimoji="1" lang="en-US" altLang="ja-JP" sz="1050" b="1" dirty="0">
                <a:latin typeface="HG丸ｺﾞｼｯｸM-PRO" pitchFamily="50" charset="-128"/>
                <a:ea typeface="HG丸ｺﾞｼｯｸM-PRO" pitchFamily="50" charset="-128"/>
              </a:rPr>
              <a:t>&lt;</a:t>
            </a:r>
            <a:r>
              <a:rPr kumimoji="1" lang="ja-JP" altLang="en-US" sz="1050" b="1" dirty="0">
                <a:latin typeface="HG丸ｺﾞｼｯｸM-PRO" pitchFamily="50" charset="-128"/>
                <a:ea typeface="HG丸ｺﾞｼｯｸM-PRO" pitchFamily="50" charset="-128"/>
              </a:rPr>
              <a:t>ご予約に関して</a:t>
            </a:r>
            <a:r>
              <a:rPr kumimoji="1" lang="en-US" altLang="ja-JP" sz="1050" b="1" dirty="0">
                <a:latin typeface="HG丸ｺﾞｼｯｸM-PRO" pitchFamily="50" charset="-128"/>
                <a:ea typeface="HG丸ｺﾞｼｯｸM-PRO" pitchFamily="50" charset="-128"/>
              </a:rPr>
              <a:t>&gt;</a:t>
            </a:r>
          </a:p>
          <a:p>
            <a:endParaRPr kumimoji="1" lang="en-US" altLang="ja-JP" sz="1050" b="1" dirty="0">
              <a:latin typeface="HG丸ｺﾞｼｯｸM-PRO" pitchFamily="50" charset="-128"/>
              <a:ea typeface="HG丸ｺﾞｼｯｸM-PRO" pitchFamily="50" charset="-128"/>
            </a:endParaRPr>
          </a:p>
          <a:p>
            <a:r>
              <a:rPr kumimoji="1" lang="ja-JP" altLang="en-US" sz="1100" b="1" dirty="0">
                <a:latin typeface="HG丸ｺﾞｼｯｸM-PRO" pitchFamily="50" charset="-128"/>
                <a:ea typeface="HG丸ｺﾞｼｯｸM-PRO" pitchFamily="50" charset="-128"/>
              </a:rPr>
              <a:t>● </a:t>
            </a:r>
            <a:r>
              <a:rPr lang="ja-JP" altLang="en-US" sz="1100" b="1" dirty="0">
                <a:latin typeface="HG丸ｺﾞｼｯｸM-PRO" pitchFamily="50" charset="-128"/>
                <a:ea typeface="HG丸ｺﾞｼｯｸM-PRO" pitchFamily="50" charset="-128"/>
              </a:rPr>
              <a:t>肌測定</a:t>
            </a:r>
            <a:r>
              <a:rPr kumimoji="1" lang="ja-JP" altLang="en-US"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ご予約不要（ご来店時受付）</a:t>
            </a:r>
            <a:endParaRPr kumimoji="1" lang="en-US" altLang="ja-JP" sz="1100" b="1" dirty="0">
              <a:latin typeface="HG丸ｺﾞｼｯｸM-PRO" pitchFamily="50" charset="-128"/>
              <a:ea typeface="HG丸ｺﾞｼｯｸM-PRO" pitchFamily="50" charset="-128"/>
            </a:endParaRPr>
          </a:p>
          <a:p>
            <a:r>
              <a:rPr lang="en-US" altLang="ja-JP" sz="1000" dirty="0">
                <a:solidFill>
                  <a:srgbClr val="FF0000"/>
                </a:solidFill>
                <a:latin typeface="HG丸ｺﾞｼｯｸM-PRO" pitchFamily="50" charset="-128"/>
                <a:ea typeface="HG丸ｺﾞｼｯｸM-PRO" pitchFamily="50" charset="-128"/>
              </a:rPr>
              <a:t>※</a:t>
            </a:r>
            <a:r>
              <a:rPr lang="ja-JP" altLang="en-US" sz="1000" dirty="0">
                <a:solidFill>
                  <a:srgbClr val="FF0000"/>
                </a:solidFill>
                <a:latin typeface="HG丸ｺﾞｼｯｸM-PRO" pitchFamily="50" charset="-128"/>
                <a:ea typeface="HG丸ｺﾞｼｯｸM-PRO" pitchFamily="50" charset="-128"/>
              </a:rPr>
              <a:t>グループでご希望の場合には、事前に電話にて</a:t>
            </a:r>
            <a:endParaRPr lang="en-US" altLang="ja-JP" sz="1000" dirty="0">
              <a:solidFill>
                <a:srgbClr val="FF0000"/>
              </a:solidFill>
              <a:latin typeface="HG丸ｺﾞｼｯｸM-PRO" pitchFamily="50" charset="-128"/>
              <a:ea typeface="HG丸ｺﾞｼｯｸM-PRO" pitchFamily="50" charset="-128"/>
            </a:endParaRPr>
          </a:p>
          <a:p>
            <a:r>
              <a:rPr lang="ja-JP" altLang="en-US" sz="1000" dirty="0">
                <a:solidFill>
                  <a:srgbClr val="FF0000"/>
                </a:solidFill>
                <a:latin typeface="HG丸ｺﾞｼｯｸM-PRO" pitchFamily="50" charset="-128"/>
                <a:ea typeface="HG丸ｺﾞｼｯｸM-PRO" pitchFamily="50" charset="-128"/>
              </a:rPr>
              <a:t>　銀座ビューティサロンへご確認ください</a:t>
            </a:r>
            <a:endParaRPr lang="en-US" altLang="ja-JP" sz="1000" dirty="0">
              <a:latin typeface="HG丸ｺﾞｼｯｸM-PRO" pitchFamily="50" charset="-128"/>
              <a:ea typeface="HG丸ｺﾞｼｯｸM-PRO" pitchFamily="50" charset="-128"/>
            </a:endParaRPr>
          </a:p>
          <a:p>
            <a:endParaRPr lang="en-US" altLang="ja-JP" sz="400" dirty="0">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イベント参加：銀座ビューティサロン</a:t>
            </a:r>
            <a:endParaRPr lang="en-US" altLang="ja-JP" sz="1100" b="1" dirty="0">
              <a:latin typeface="HG丸ｺﾞｼｯｸM-PRO" pitchFamily="50" charset="-128"/>
              <a:ea typeface="HG丸ｺﾞｼｯｸM-PRO" pitchFamily="50" charset="-128"/>
            </a:endParaRPr>
          </a:p>
          <a:p>
            <a:r>
              <a:rPr lang="ja-JP" altLang="en-US" sz="1100" b="1" dirty="0">
                <a:latin typeface="HG丸ｺﾞｼｯｸM-PRO" pitchFamily="50" charset="-128"/>
                <a:ea typeface="HG丸ｺﾞｼｯｸM-PRO" pitchFamily="50" charset="-128"/>
              </a:rPr>
              <a:t>　ホームページよりご予約ください</a:t>
            </a:r>
            <a:endParaRPr lang="en-US" altLang="ja-JP" sz="1100" b="1" dirty="0">
              <a:latin typeface="HG丸ｺﾞｼｯｸM-PRO" pitchFamily="50" charset="-128"/>
              <a:ea typeface="HG丸ｺﾞｼｯｸM-PRO" pitchFamily="50" charset="-128"/>
            </a:endParaRPr>
          </a:p>
          <a:p>
            <a:r>
              <a:rPr kumimoji="1" lang="ja-JP" altLang="en-US" sz="1050" b="1" dirty="0">
                <a:latin typeface="HG丸ｺﾞｼｯｸM-PRO" pitchFamily="50" charset="-128"/>
                <a:ea typeface="HG丸ｺﾞｼｯｸM-PRO" pitchFamily="50" charset="-128"/>
              </a:rPr>
              <a:t>（電話予約も可）</a:t>
            </a:r>
            <a:endParaRPr kumimoji="1" lang="en-US" altLang="ja-JP" sz="1050" b="1" dirty="0">
              <a:latin typeface="HG丸ｺﾞｼｯｸM-PRO" pitchFamily="50" charset="-128"/>
              <a:ea typeface="HG丸ｺﾞｼｯｸM-PRO" pitchFamily="50" charset="-128"/>
            </a:endParaRPr>
          </a:p>
          <a:p>
            <a:r>
              <a:rPr lang="ja-JP" altLang="en-US" sz="1050" b="1" dirty="0">
                <a:latin typeface="HG丸ｺﾞｼｯｸM-PRO" pitchFamily="50" charset="-128"/>
                <a:ea typeface="HG丸ｺﾞｼｯｸM-PRO" pitchFamily="50" charset="-128"/>
              </a:rPr>
              <a:t>　銀座ビューティサロン：</a:t>
            </a:r>
            <a:r>
              <a:rPr lang="en-US" altLang="ja-JP" sz="1050" b="1" dirty="0">
                <a:latin typeface="HG丸ｺﾞｼｯｸM-PRO" pitchFamily="50" charset="-128"/>
                <a:ea typeface="HG丸ｺﾞｼｯｸM-PRO" pitchFamily="50" charset="-128"/>
              </a:rPr>
              <a:t>03-6263-2496</a:t>
            </a:r>
          </a:p>
          <a:p>
            <a:r>
              <a:rPr lang="ja-JP" altLang="en-US" sz="1050" b="1" dirty="0">
                <a:latin typeface="HG丸ｺﾞｼｯｸM-PRO" pitchFamily="50" charset="-128"/>
                <a:ea typeface="HG丸ｺﾞｼｯｸM-PRO" pitchFamily="50" charset="-128"/>
              </a:rPr>
              <a:t>　　　　　　　　　　　（</a:t>
            </a:r>
            <a:r>
              <a:rPr lang="en-US" altLang="ja-JP" sz="900" b="1" dirty="0">
                <a:latin typeface="HG丸ｺﾞｼｯｸM-PRO" pitchFamily="50" charset="-128"/>
                <a:ea typeface="HG丸ｺﾞｼｯｸM-PRO" pitchFamily="50" charset="-128"/>
              </a:rPr>
              <a:t>11:00</a:t>
            </a:r>
            <a:r>
              <a:rPr lang="ja-JP" altLang="en-US" sz="900" b="1" dirty="0">
                <a:latin typeface="HG丸ｺﾞｼｯｸM-PRO" pitchFamily="50" charset="-128"/>
                <a:ea typeface="HG丸ｺﾞｼｯｸM-PRO" pitchFamily="50" charset="-128"/>
              </a:rPr>
              <a:t>～</a:t>
            </a:r>
            <a:r>
              <a:rPr lang="en-US" altLang="ja-JP" sz="900" b="1" dirty="0">
                <a:latin typeface="HG丸ｺﾞｼｯｸM-PRO" pitchFamily="50" charset="-128"/>
                <a:ea typeface="HG丸ｺﾞｼｯｸM-PRO" pitchFamily="50" charset="-128"/>
              </a:rPr>
              <a:t>18:00</a:t>
            </a:r>
            <a:r>
              <a:rPr lang="ja-JP" altLang="en-US" sz="900" b="1" dirty="0">
                <a:latin typeface="HG丸ｺﾞｼｯｸM-PRO" pitchFamily="50" charset="-128"/>
                <a:ea typeface="HG丸ｺﾞｼｯｸM-PRO" pitchFamily="50" charset="-128"/>
              </a:rPr>
              <a:t>）</a:t>
            </a:r>
            <a:r>
              <a:rPr lang="en-US" altLang="ja-JP" sz="900" b="1" dirty="0">
                <a:latin typeface="HG丸ｺﾞｼｯｸM-PRO" pitchFamily="50" charset="-128"/>
                <a:ea typeface="HG丸ｺﾞｼｯｸM-PRO" pitchFamily="50" charset="-128"/>
              </a:rPr>
              <a:t>※</a:t>
            </a:r>
            <a:r>
              <a:rPr lang="ja-JP" altLang="en-US" sz="900" b="1" dirty="0">
                <a:latin typeface="HG丸ｺﾞｼｯｸM-PRO" pitchFamily="50" charset="-128"/>
                <a:ea typeface="HG丸ｺﾞｼｯｸM-PRO" pitchFamily="50" charset="-128"/>
              </a:rPr>
              <a:t>土日祝除く</a:t>
            </a:r>
            <a:endParaRPr lang="en-US" altLang="ja-JP" sz="900" b="1" dirty="0">
              <a:latin typeface="HG丸ｺﾞｼｯｸM-PRO" pitchFamily="50" charset="-128"/>
              <a:ea typeface="HG丸ｺﾞｼｯｸM-PRO" pitchFamily="50" charset="-128"/>
            </a:endParaRPr>
          </a:p>
        </p:txBody>
      </p:sp>
      <p:sp>
        <p:nvSpPr>
          <p:cNvPr id="40" name="テキスト ボックス 39"/>
          <p:cNvSpPr txBox="1"/>
          <p:nvPr/>
        </p:nvSpPr>
        <p:spPr>
          <a:xfrm>
            <a:off x="7612529" y="5636577"/>
            <a:ext cx="1381592" cy="3693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　　銀座ビューティサロン</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HP</a:t>
            </a:r>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QR</a:t>
            </a:r>
            <a:r>
              <a:rPr lang="ja-JP" altLang="en-US" sz="900" dirty="0">
                <a:latin typeface="Meiryo UI" panose="020B0604030504040204" pitchFamily="50" charset="-128"/>
                <a:ea typeface="Meiryo UI" panose="020B0604030504040204" pitchFamily="50" charset="-128"/>
              </a:rPr>
              <a:t>コード</a:t>
            </a:r>
            <a:endParaRPr lang="en-US" altLang="ja-JP" sz="9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4737478" y="4650821"/>
            <a:ext cx="4212951" cy="276999"/>
          </a:xfrm>
          <a:prstGeom prst="rect">
            <a:avLst/>
          </a:prstGeom>
          <a:noFill/>
        </p:spPr>
        <p:txBody>
          <a:bodyPr wrap="square" rtlCol="0">
            <a:spAutoFit/>
          </a:bodyPr>
          <a:lstStyle/>
          <a:p>
            <a:r>
              <a:rPr lang="en-US" altLang="ja-JP" sz="1200" b="1" dirty="0">
                <a:latin typeface="HG丸ｺﾞｼｯｸM-PRO" pitchFamily="50" charset="-128"/>
                <a:ea typeface="HG丸ｺﾞｼｯｸM-PRO" pitchFamily="50" charset="-128"/>
              </a:rPr>
              <a:t>『</a:t>
            </a:r>
            <a:r>
              <a:rPr lang="ja-JP" altLang="en-US" sz="1200" b="1" dirty="0">
                <a:latin typeface="HG丸ｺﾞｼｯｸM-PRO" pitchFamily="50" charset="-128"/>
                <a:ea typeface="HG丸ｺﾞｼｯｸM-PRO" pitchFamily="50" charset="-128"/>
              </a:rPr>
              <a:t>銀座ビューティサロン</a:t>
            </a:r>
            <a:r>
              <a:rPr lang="en-US" altLang="ja-JP" sz="1200" b="1" dirty="0">
                <a:latin typeface="HG丸ｺﾞｼｯｸM-PRO" pitchFamily="50" charset="-128"/>
                <a:ea typeface="HG丸ｺﾞｼｯｸM-PRO" pitchFamily="50" charset="-128"/>
              </a:rPr>
              <a:t>』</a:t>
            </a:r>
            <a:r>
              <a:rPr lang="ja-JP" altLang="en-US" sz="1200" b="1" dirty="0">
                <a:latin typeface="HG丸ｺﾞｼｯｸM-PRO" pitchFamily="50" charset="-128"/>
                <a:ea typeface="HG丸ｺﾞｼｯｸM-PRO" pitchFamily="50" charset="-128"/>
              </a:rPr>
              <a:t>ホームページ</a:t>
            </a:r>
            <a:endParaRPr kumimoji="1" lang="ja-JP" altLang="en-US" sz="1200" b="1" dirty="0">
              <a:latin typeface="HG丸ｺﾞｼｯｸM-PRO" pitchFamily="50" charset="-128"/>
              <a:ea typeface="HG丸ｺﾞｼｯｸM-PRO" pitchFamily="50" charset="-128"/>
            </a:endParaRPr>
          </a:p>
        </p:txBody>
      </p:sp>
      <p:sp>
        <p:nvSpPr>
          <p:cNvPr id="57" name="正方形/長方形 56"/>
          <p:cNvSpPr/>
          <p:nvPr/>
        </p:nvSpPr>
        <p:spPr>
          <a:xfrm>
            <a:off x="2407365" y="5710304"/>
            <a:ext cx="302918" cy="274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4E18AF0B-8DDC-4FAB-A4FE-F5613A77E545}"/>
              </a:ext>
            </a:extLst>
          </p:cNvPr>
          <p:cNvSpPr txBox="1"/>
          <p:nvPr/>
        </p:nvSpPr>
        <p:spPr>
          <a:xfrm>
            <a:off x="1998358" y="5698284"/>
            <a:ext cx="2653745" cy="769441"/>
          </a:xfrm>
          <a:prstGeom prst="rect">
            <a:avLst/>
          </a:prstGeom>
          <a:noFill/>
        </p:spPr>
        <p:txBody>
          <a:bodyPr wrap="square" rtlCol="0">
            <a:spAutoFit/>
          </a:bodyPr>
          <a:lstStyle/>
          <a:p>
            <a:pPr algn="just"/>
            <a:r>
              <a:rPr lang="ja-JP" altLang="en-US" sz="1100" b="1" dirty="0">
                <a:latin typeface="HG丸ｺﾞｼｯｸM-PRO" pitchFamily="50" charset="-128"/>
                <a:ea typeface="HG丸ｺﾞｼｯｸM-PRO" pitchFamily="50" charset="-128"/>
              </a:rPr>
              <a:t>各分野で活躍されている会員の方を</a:t>
            </a:r>
            <a:endParaRPr lang="en-US" altLang="ja-JP" sz="1100" b="1" dirty="0">
              <a:latin typeface="HG丸ｺﾞｼｯｸM-PRO" pitchFamily="50" charset="-128"/>
              <a:ea typeface="HG丸ｺﾞｼｯｸM-PRO" pitchFamily="50" charset="-128"/>
            </a:endParaRPr>
          </a:p>
          <a:p>
            <a:pPr algn="just"/>
            <a:r>
              <a:rPr lang="ja-JP" altLang="en-US" sz="1100" b="1" dirty="0">
                <a:latin typeface="HG丸ｺﾞｼｯｸM-PRO" pitchFamily="50" charset="-128"/>
                <a:ea typeface="HG丸ｺﾞｼｯｸM-PRO" pitchFamily="50" charset="-128"/>
              </a:rPr>
              <a:t>講師にお迎えしてイベントを開催！！</a:t>
            </a:r>
            <a:endParaRPr lang="en-US" altLang="ja-JP" sz="1100" b="1" dirty="0">
              <a:latin typeface="HG丸ｺﾞｼｯｸM-PRO" pitchFamily="50" charset="-128"/>
              <a:ea typeface="HG丸ｺﾞｼｯｸM-PRO" pitchFamily="50" charset="-128"/>
            </a:endParaRPr>
          </a:p>
          <a:p>
            <a:pPr algn="just"/>
            <a:r>
              <a:rPr lang="ja-JP" altLang="en-US" sz="1100" b="1" dirty="0">
                <a:latin typeface="HG丸ｺﾞｼｯｸM-PRO" pitchFamily="50" charset="-128"/>
                <a:ea typeface="HG丸ｺﾞｼｯｸM-PRO" pitchFamily="50" charset="-128"/>
              </a:rPr>
              <a:t>未会員の方もご参加可能です。</a:t>
            </a:r>
            <a:endParaRPr lang="en-US" altLang="ja-JP" sz="1100" b="1" dirty="0">
              <a:latin typeface="HG丸ｺﾞｼｯｸM-PRO" pitchFamily="50" charset="-128"/>
              <a:ea typeface="HG丸ｺﾞｼｯｸM-PRO" pitchFamily="50" charset="-128"/>
            </a:endParaRPr>
          </a:p>
          <a:p>
            <a:pPr algn="just"/>
            <a:r>
              <a:rPr lang="ja-JP" altLang="en-US" sz="1100" b="1" dirty="0">
                <a:latin typeface="HG丸ｺﾞｼｯｸM-PRO" pitchFamily="50" charset="-128"/>
                <a:ea typeface="HG丸ｺﾞｼｯｸM-PRO" pitchFamily="50" charset="-128"/>
              </a:rPr>
              <a:t>ぜひお友達もご一緒にご参加ください。</a:t>
            </a:r>
            <a:endParaRPr lang="en-US" altLang="ja-JP" sz="1100" b="1" dirty="0">
              <a:latin typeface="HG丸ｺﾞｼｯｸM-PRO" pitchFamily="50" charset="-128"/>
              <a:ea typeface="HG丸ｺﾞｼｯｸM-PRO" pitchFamily="50" charset="-128"/>
            </a:endParaRPr>
          </a:p>
        </p:txBody>
      </p:sp>
      <p:sp>
        <p:nvSpPr>
          <p:cNvPr id="9" name="雲 8"/>
          <p:cNvSpPr/>
          <p:nvPr/>
        </p:nvSpPr>
        <p:spPr>
          <a:xfrm>
            <a:off x="2089344" y="4767336"/>
            <a:ext cx="2396003" cy="720705"/>
          </a:xfrm>
          <a:prstGeom prst="cloud">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2" name="正方形/長方形 61"/>
          <p:cNvSpPr/>
          <p:nvPr/>
        </p:nvSpPr>
        <p:spPr>
          <a:xfrm>
            <a:off x="2480031" y="4862891"/>
            <a:ext cx="1415772" cy="461665"/>
          </a:xfrm>
          <a:prstGeom prst="rect">
            <a:avLst/>
          </a:prstGeom>
        </p:spPr>
        <p:txBody>
          <a:bodyPr wrap="none">
            <a:spAutoFit/>
          </a:bodyPr>
          <a:lstStyle/>
          <a:p>
            <a:r>
              <a:rPr lang="ja-JP" altLang="en-US" sz="1200" b="1" dirty="0">
                <a:latin typeface="HG丸ｺﾞｼｯｸM-PRO" pitchFamily="50" charset="-128"/>
                <a:ea typeface="HG丸ｺﾞｼｯｸM-PRO" pitchFamily="50" charset="-128"/>
              </a:rPr>
              <a:t>皆さま、奮って</a:t>
            </a:r>
            <a:endParaRPr lang="en-US" altLang="ja-JP" sz="1200" b="1" dirty="0">
              <a:latin typeface="HG丸ｺﾞｼｯｸM-PRO" pitchFamily="50" charset="-128"/>
              <a:ea typeface="HG丸ｺﾞｼｯｸM-PRO" pitchFamily="50" charset="-128"/>
            </a:endParaRPr>
          </a:p>
          <a:p>
            <a:r>
              <a:rPr lang="ja-JP" altLang="en-US" sz="1200" b="1" dirty="0">
                <a:latin typeface="HG丸ｺﾞｼｯｸM-PRO" pitchFamily="50" charset="-128"/>
                <a:ea typeface="HG丸ｺﾞｼｯｸM-PRO" pitchFamily="50" charset="-128"/>
              </a:rPr>
              <a:t>ご参加ください♪</a:t>
            </a:r>
          </a:p>
        </p:txBody>
      </p:sp>
      <p:sp>
        <p:nvSpPr>
          <p:cNvPr id="63" name="フローチャート : 結合子 62"/>
          <p:cNvSpPr/>
          <p:nvPr/>
        </p:nvSpPr>
        <p:spPr>
          <a:xfrm>
            <a:off x="3760787" y="5421619"/>
            <a:ext cx="116672" cy="122909"/>
          </a:xfrm>
          <a:prstGeom prst="flowChartConnector">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ローチャート : 結合子 71"/>
          <p:cNvSpPr/>
          <p:nvPr/>
        </p:nvSpPr>
        <p:spPr>
          <a:xfrm>
            <a:off x="3671085" y="5534693"/>
            <a:ext cx="85116" cy="81737"/>
          </a:xfrm>
          <a:prstGeom prst="flowChartConnector">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ローチャート : 結合子 74"/>
          <p:cNvSpPr/>
          <p:nvPr/>
        </p:nvSpPr>
        <p:spPr>
          <a:xfrm>
            <a:off x="3583581" y="5620736"/>
            <a:ext cx="58336" cy="61455"/>
          </a:xfrm>
          <a:prstGeom prst="flowChartConnector">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Users\gsalon\Desktop\Attachment-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9083" y="4936794"/>
            <a:ext cx="764995" cy="764995"/>
          </a:xfrm>
          <a:prstGeom prst="rect">
            <a:avLst/>
          </a:prstGeom>
          <a:noFill/>
          <a:extLst>
            <a:ext uri="{909E8E84-426E-40DD-AFC4-6F175D3DCCD1}">
              <a14:hiddenFill xmlns:a14="http://schemas.microsoft.com/office/drawing/2010/main">
                <a:solidFill>
                  <a:srgbClr val="FFFFFF"/>
                </a:solidFill>
              </a14:hiddenFill>
            </a:ext>
          </a:extLst>
        </p:spPr>
      </p:pic>
      <p:sp>
        <p:nvSpPr>
          <p:cNvPr id="46" name="コンテンツ プレースホルダー 2">
            <a:extLst>
              <a:ext uri="{FF2B5EF4-FFF2-40B4-BE49-F238E27FC236}">
                <a16:creationId xmlns:a16="http://schemas.microsoft.com/office/drawing/2014/main" id="{530E0ED1-51FE-4DEA-94D2-9C7AB7966876}"/>
              </a:ext>
            </a:extLst>
          </p:cNvPr>
          <p:cNvSpPr txBox="1">
            <a:spLocks/>
          </p:cNvSpPr>
          <p:nvPr/>
        </p:nvSpPr>
        <p:spPr>
          <a:xfrm>
            <a:off x="6295137" y="956246"/>
            <a:ext cx="2799279" cy="3455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1000" b="1" dirty="0">
              <a:latin typeface="HG丸ｺﾞｼｯｸM-PRO" pitchFamily="50" charset="-128"/>
              <a:ea typeface="HG丸ｺﾞｼｯｸM-PRO" pitchFamily="50" charset="-128"/>
            </a:endParaRPr>
          </a:p>
        </p:txBody>
      </p:sp>
      <p:pic>
        <p:nvPicPr>
          <p:cNvPr id="6" name="図 5">
            <a:extLst>
              <a:ext uri="{FF2B5EF4-FFF2-40B4-BE49-F238E27FC236}">
                <a16:creationId xmlns:a16="http://schemas.microsoft.com/office/drawing/2014/main" id="{D0E651A6-6667-47D9-B776-21A929F69809}"/>
              </a:ext>
            </a:extLst>
          </p:cNvPr>
          <p:cNvPicPr>
            <a:picLocks noChangeAspect="1"/>
          </p:cNvPicPr>
          <p:nvPr/>
        </p:nvPicPr>
        <p:blipFill>
          <a:blip r:embed="rId6"/>
          <a:stretch>
            <a:fillRect/>
          </a:stretch>
        </p:blipFill>
        <p:spPr>
          <a:xfrm>
            <a:off x="199815" y="5002926"/>
            <a:ext cx="1769375" cy="1284085"/>
          </a:xfrm>
          <a:prstGeom prst="rect">
            <a:avLst/>
          </a:prstGeom>
          <a:effectLst>
            <a:glow rad="228600">
              <a:srgbClr val="33CC33">
                <a:alpha val="40000"/>
              </a:srgbClr>
            </a:glow>
            <a:softEdge rad="12700"/>
          </a:effectLst>
        </p:spPr>
      </p:pic>
      <p:sp>
        <p:nvSpPr>
          <p:cNvPr id="38" name="コンテンツ プレースホルダー 2">
            <a:extLst>
              <a:ext uri="{FF2B5EF4-FFF2-40B4-BE49-F238E27FC236}">
                <a16:creationId xmlns:a16="http://schemas.microsoft.com/office/drawing/2014/main" id="{2DC38D2E-FBD3-493A-A4E8-9E8A747B328F}"/>
              </a:ext>
            </a:extLst>
          </p:cNvPr>
          <p:cNvSpPr txBox="1">
            <a:spLocks/>
          </p:cNvSpPr>
          <p:nvPr/>
        </p:nvSpPr>
        <p:spPr>
          <a:xfrm>
            <a:off x="6078260" y="943879"/>
            <a:ext cx="2933677" cy="34028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400" dirty="0">
                <a:latin typeface="HG丸ｺﾞｼｯｸM-PRO" pitchFamily="50" charset="-128"/>
                <a:ea typeface="HG丸ｺﾞｼｯｸM-PRO" pitchFamily="50" charset="-128"/>
              </a:rPr>
              <a:t>   3</a:t>
            </a:r>
            <a:r>
              <a:rPr lang="ja-JP" altLang="en-US" sz="1400" dirty="0">
                <a:latin typeface="HG丸ｺﾞｼｯｸM-PRO" pitchFamily="50" charset="-128"/>
                <a:ea typeface="HG丸ｺﾞｼｯｸM-PRO" pitchFamily="50" charset="-128"/>
              </a:rPr>
              <a:t>月</a:t>
            </a:r>
            <a:r>
              <a:rPr lang="en-US" altLang="ja-JP" sz="1400" dirty="0">
                <a:latin typeface="HG丸ｺﾞｼｯｸM-PRO" pitchFamily="50" charset="-128"/>
                <a:ea typeface="HG丸ｺﾞｼｯｸM-PRO" pitchFamily="50" charset="-128"/>
              </a:rPr>
              <a:t>18</a:t>
            </a:r>
            <a:r>
              <a:rPr lang="ja-JP" altLang="en-US" sz="1400" dirty="0">
                <a:latin typeface="HG丸ｺﾞｼｯｸM-PRO" pitchFamily="50" charset="-128"/>
                <a:ea typeface="HG丸ｺﾞｼｯｸM-PRO" pitchFamily="50" charset="-128"/>
              </a:rPr>
              <a:t>日</a:t>
            </a:r>
            <a:r>
              <a:rPr lang="en-US" altLang="ja-JP" sz="1400" dirty="0">
                <a:latin typeface="HG丸ｺﾞｼｯｸM-PRO" pitchFamily="50" charset="-128"/>
                <a:ea typeface="HG丸ｺﾞｼｯｸM-PRO" pitchFamily="50" charset="-128"/>
              </a:rPr>
              <a:t>(</a:t>
            </a:r>
            <a:r>
              <a:rPr lang="ja-JP" altLang="en-US" sz="1400" b="1" dirty="0">
                <a:latin typeface="HG丸ｺﾞｼｯｸM-PRO" pitchFamily="50" charset="-128"/>
                <a:ea typeface="HG丸ｺﾞｼｯｸM-PRO" pitchFamily="50" charset="-128"/>
              </a:rPr>
              <a:t>水</a:t>
            </a:r>
            <a:r>
              <a:rPr lang="en-US" altLang="ja-JP" sz="1400" dirty="0">
                <a:latin typeface="HG丸ｺﾞｼｯｸM-PRO" pitchFamily="50" charset="-128"/>
                <a:ea typeface="HG丸ｺﾞｼｯｸM-PRO" pitchFamily="50" charset="-128"/>
              </a:rPr>
              <a:t>)</a:t>
            </a:r>
            <a:r>
              <a:rPr lang="ja-JP" altLang="en-US" sz="1400" dirty="0">
                <a:latin typeface="HG丸ｺﾞｼｯｸM-PRO" pitchFamily="50" charset="-128"/>
                <a:ea typeface="HG丸ｺﾞｼｯｸM-PRO" pitchFamily="50" charset="-128"/>
              </a:rPr>
              <a:t> </a:t>
            </a:r>
            <a:r>
              <a:rPr lang="en-US" altLang="ja-JP" sz="1200" dirty="0">
                <a:latin typeface="HG丸ｺﾞｼｯｸM-PRO" pitchFamily="50" charset="-128"/>
                <a:ea typeface="HG丸ｺﾞｼｯｸM-PRO" pitchFamily="50" charset="-128"/>
              </a:rPr>
              <a:t>12:00</a:t>
            </a:r>
            <a:r>
              <a:rPr lang="ja-JP" altLang="en-US" sz="1200" dirty="0">
                <a:latin typeface="HG丸ｺﾞｼｯｸM-PRO" pitchFamily="50" charset="-128"/>
                <a:ea typeface="HG丸ｺﾞｼｯｸM-PRO" pitchFamily="50" charset="-128"/>
              </a:rPr>
              <a:t>～</a:t>
            </a:r>
            <a:r>
              <a:rPr lang="en-US" altLang="ja-JP" sz="1200" dirty="0">
                <a:latin typeface="HG丸ｺﾞｼｯｸM-PRO" pitchFamily="50" charset="-128"/>
                <a:ea typeface="HG丸ｺﾞｼｯｸM-PRO" pitchFamily="50" charset="-128"/>
              </a:rPr>
              <a:t>/15:00</a:t>
            </a:r>
            <a:r>
              <a:rPr lang="ja-JP" altLang="en-US" sz="1200" dirty="0">
                <a:latin typeface="HG丸ｺﾞｼｯｸM-PRO" pitchFamily="50" charset="-128"/>
                <a:ea typeface="HG丸ｺﾞｼｯｸM-PRO" pitchFamily="50" charset="-128"/>
              </a:rPr>
              <a:t>～　　　　</a:t>
            </a:r>
            <a:r>
              <a:rPr lang="ja-JP" altLang="en-US" sz="1300" dirty="0">
                <a:latin typeface="HG丸ｺﾞｼｯｸM-PRO" pitchFamily="50" charset="-128"/>
                <a:ea typeface="HG丸ｺﾞｼｯｸM-PRO" pitchFamily="50" charset="-128"/>
              </a:rPr>
              <a:t>　　　　　</a:t>
            </a:r>
            <a:endParaRPr lang="en-US" altLang="ja-JP" sz="200" b="1" dirty="0">
              <a:latin typeface="HG丸ｺﾞｼｯｸM-PRO" pitchFamily="50" charset="-128"/>
              <a:ea typeface="HG丸ｺﾞｼｯｸM-PRO" pitchFamily="50" charset="-128"/>
            </a:endParaRPr>
          </a:p>
          <a:p>
            <a:pPr marL="0" indent="0">
              <a:buNone/>
            </a:pPr>
            <a:endParaRPr lang="en-US" altLang="ja-JP" sz="200" b="1" dirty="0">
              <a:latin typeface="HG丸ｺﾞｼｯｸM-PRO" pitchFamily="50" charset="-128"/>
              <a:ea typeface="HG丸ｺﾞｼｯｸM-PRO" pitchFamily="50" charset="-128"/>
            </a:endParaRPr>
          </a:p>
        </p:txBody>
      </p:sp>
      <p:pic>
        <p:nvPicPr>
          <p:cNvPr id="32" name="図 31">
            <a:extLst>
              <a:ext uri="{FF2B5EF4-FFF2-40B4-BE49-F238E27FC236}">
                <a16:creationId xmlns:a16="http://schemas.microsoft.com/office/drawing/2014/main" id="{F720CFE7-FD51-4D67-A602-9EE7FA566108}"/>
              </a:ext>
            </a:extLst>
          </p:cNvPr>
          <p:cNvPicPr>
            <a:picLocks noChangeAspect="1"/>
          </p:cNvPicPr>
          <p:nvPr/>
        </p:nvPicPr>
        <p:blipFill>
          <a:blip r:embed="rId7"/>
          <a:stretch>
            <a:fillRect/>
          </a:stretch>
        </p:blipFill>
        <p:spPr>
          <a:xfrm>
            <a:off x="7825248" y="3277935"/>
            <a:ext cx="966406" cy="1165335"/>
          </a:xfrm>
          <a:prstGeom prst="rect">
            <a:avLst/>
          </a:prstGeom>
        </p:spPr>
      </p:pic>
      <p:pic>
        <p:nvPicPr>
          <p:cNvPr id="3" name="図 2">
            <a:extLst>
              <a:ext uri="{FF2B5EF4-FFF2-40B4-BE49-F238E27FC236}">
                <a16:creationId xmlns:a16="http://schemas.microsoft.com/office/drawing/2014/main" id="{05C267E8-2C2B-4A30-AC83-78BF28F08F69}"/>
              </a:ext>
            </a:extLst>
          </p:cNvPr>
          <p:cNvPicPr>
            <a:picLocks noChangeAspect="1"/>
          </p:cNvPicPr>
          <p:nvPr/>
        </p:nvPicPr>
        <p:blipFill>
          <a:blip r:embed="rId8"/>
          <a:stretch>
            <a:fillRect/>
          </a:stretch>
        </p:blipFill>
        <p:spPr>
          <a:xfrm>
            <a:off x="1805866" y="3076613"/>
            <a:ext cx="1054483" cy="1261032"/>
          </a:xfrm>
          <a:prstGeom prst="rect">
            <a:avLst/>
          </a:prstGeom>
        </p:spPr>
      </p:pic>
    </p:spTree>
    <p:extLst>
      <p:ext uri="{BB962C8B-B14F-4D97-AF65-F5344CB8AC3E}">
        <p14:creationId xmlns:p14="http://schemas.microsoft.com/office/powerpoint/2010/main" val="1839503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スクリーンショット が含まれている画像&#10;&#10;自動的に生成された説明">
            <a:extLst>
              <a:ext uri="{FF2B5EF4-FFF2-40B4-BE49-F238E27FC236}">
                <a16:creationId xmlns:a16="http://schemas.microsoft.com/office/drawing/2014/main" id="{E5838CCA-5E7C-40B7-99AE-8D43DA8E6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0227" y="1498152"/>
            <a:ext cx="4177157" cy="2862037"/>
          </a:xfrm>
          <a:prstGeom prst="rect">
            <a:avLst/>
          </a:prstGeom>
        </p:spPr>
      </p:pic>
      <p:pic>
        <p:nvPicPr>
          <p:cNvPr id="3" name="図 2" descr="室内, 窓, 壁, テーブル が含まれている画像&#10;&#10;自動的に生成された説明">
            <a:extLst>
              <a:ext uri="{FF2B5EF4-FFF2-40B4-BE49-F238E27FC236}">
                <a16:creationId xmlns:a16="http://schemas.microsoft.com/office/drawing/2014/main" id="{7764C1AA-83D7-4780-B4E6-BA880AA7C6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8577" y="2973882"/>
            <a:ext cx="2908554" cy="3042574"/>
          </a:xfrm>
          <a:prstGeom prst="rect">
            <a:avLst/>
          </a:prstGeom>
        </p:spPr>
      </p:pic>
      <p:sp>
        <p:nvSpPr>
          <p:cNvPr id="2" name="テキスト ボックス 1">
            <a:extLst>
              <a:ext uri="{FF2B5EF4-FFF2-40B4-BE49-F238E27FC236}">
                <a16:creationId xmlns:a16="http://schemas.microsoft.com/office/drawing/2014/main" id="{CAD0F5FC-EEF0-4242-B6CB-B7DF5B2CCEAA}"/>
              </a:ext>
            </a:extLst>
          </p:cNvPr>
          <p:cNvSpPr txBox="1"/>
          <p:nvPr/>
        </p:nvSpPr>
        <p:spPr>
          <a:xfrm>
            <a:off x="5171119" y="4911785"/>
            <a:ext cx="3585785" cy="869469"/>
          </a:xfrm>
          <a:prstGeom prst="rect">
            <a:avLst/>
          </a:prstGeom>
          <a:noFill/>
        </p:spPr>
        <p:txBody>
          <a:bodyPr wrap="square" rtlCol="0">
            <a:spAutoFit/>
          </a:bodyPr>
          <a:lstStyle/>
          <a:p>
            <a:pPr lvl="0">
              <a:defRPr/>
            </a:pPr>
            <a:r>
              <a:rPr lang="ja-JP" altLang="en-US" sz="1050" dirty="0">
                <a:solidFill>
                  <a:prstClr val="black"/>
                </a:solidFill>
                <a:latin typeface="Meiryo UI" panose="020B0604030504040204" pitchFamily="50" charset="-128"/>
                <a:ea typeface="Meiryo UI" panose="020B0604030504040204" pitchFamily="50" charset="-128"/>
              </a:rPr>
              <a:t>サロン名：銀座ビューティサロン　マナビス＆ボワール            </a:t>
            </a:r>
            <a:endParaRPr lang="en-US" altLang="ja-JP" sz="105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住    所 ：東京都中央区銀座</a:t>
            </a:r>
            <a:r>
              <a:rPr lang="en-US" altLang="ja-JP" sz="1000" dirty="0">
                <a:solidFill>
                  <a:prstClr val="black"/>
                </a:solidFill>
                <a:latin typeface="Meiryo UI" panose="020B0604030504040204" pitchFamily="50" charset="-128"/>
                <a:ea typeface="Meiryo UI" panose="020B0604030504040204" pitchFamily="50" charset="-128"/>
              </a:rPr>
              <a:t>3-2-11</a:t>
            </a:r>
            <a:r>
              <a:rPr lang="ja-JP" altLang="en-US" sz="1000" dirty="0">
                <a:solidFill>
                  <a:prstClr val="black"/>
                </a:solidFill>
                <a:latin typeface="Meiryo UI" panose="020B0604030504040204" pitchFamily="50" charset="-128"/>
                <a:ea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rPr>
              <a:t>GINZA SALONE 7F</a:t>
            </a:r>
          </a:p>
          <a:p>
            <a:pPr lvl="0">
              <a:defRPr/>
            </a:pPr>
            <a:r>
              <a:rPr lang="en-US" altLang="ja-JP" sz="1000" dirty="0">
                <a:solidFill>
                  <a:prstClr val="black"/>
                </a:solidFill>
                <a:latin typeface="Meiryo UI" panose="020B0604030504040204" pitchFamily="50" charset="-128"/>
                <a:ea typeface="Meiryo UI" panose="020B0604030504040204" pitchFamily="50" charset="-128"/>
              </a:rPr>
              <a:t>T</a:t>
            </a:r>
            <a:r>
              <a:rPr lang="ja-JP" altLang="en-US" sz="1000" dirty="0">
                <a:solidFill>
                  <a:prstClr val="black"/>
                </a:solidFill>
                <a:latin typeface="Meiryo UI" panose="020B0604030504040204" pitchFamily="50" charset="-128"/>
                <a:ea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rPr>
              <a:t>E</a:t>
            </a:r>
            <a:r>
              <a:rPr lang="ja-JP" altLang="en-US" sz="1000" dirty="0">
                <a:solidFill>
                  <a:prstClr val="black"/>
                </a:solidFill>
                <a:latin typeface="Meiryo UI" panose="020B0604030504040204" pitchFamily="50" charset="-128"/>
                <a:ea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rPr>
              <a:t>L  </a:t>
            </a:r>
            <a:r>
              <a:rPr lang="ja-JP" altLang="en-US" sz="1000" dirty="0">
                <a:solidFill>
                  <a:prstClr val="black"/>
                </a:solidFill>
                <a:latin typeface="Meiryo UI" panose="020B0604030504040204" pitchFamily="50" charset="-128"/>
                <a:ea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rPr>
              <a:t>03-6263-2496</a:t>
            </a:r>
            <a:r>
              <a:rPr lang="ja-JP" altLang="en-US" sz="800" dirty="0">
                <a:solidFill>
                  <a:prstClr val="black"/>
                </a:solidFill>
                <a:latin typeface="Meiryo UI" panose="020B0604030504040204" pitchFamily="50" charset="-128"/>
                <a:ea typeface="Meiryo UI" panose="020B0604030504040204" pitchFamily="50" charset="-128"/>
              </a:rPr>
              <a:t>（マナビス専用）</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営業日  ：月～金</a:t>
            </a:r>
            <a:r>
              <a:rPr lang="en-US" altLang="ja-JP" sz="1000" dirty="0">
                <a:solidFill>
                  <a:prstClr val="black"/>
                </a:solidFill>
                <a:latin typeface="Meiryo UI" panose="020B0604030504040204" pitchFamily="50" charset="-128"/>
                <a:ea typeface="Meiryo UI" panose="020B0604030504040204" pitchFamily="50" charset="-128"/>
              </a:rPr>
              <a:t>(11:00</a:t>
            </a:r>
            <a:r>
              <a:rPr lang="ja-JP" altLang="en-US" sz="1000" dirty="0">
                <a:solidFill>
                  <a:prstClr val="black"/>
                </a:solidFill>
                <a:latin typeface="Meiryo UI" panose="020B0604030504040204" pitchFamily="50" charset="-128"/>
                <a:ea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rPr>
              <a:t>18:00)</a:t>
            </a:r>
            <a:r>
              <a:rPr lang="ja-JP" altLang="en-US" sz="1000" dirty="0">
                <a:solidFill>
                  <a:prstClr val="black"/>
                </a:solidFill>
                <a:latin typeface="Meiryo UI" panose="020B0604030504040204" pitchFamily="50" charset="-128"/>
                <a:ea typeface="Meiryo UI" panose="020B0604030504040204" pitchFamily="50" charset="-128"/>
              </a:rPr>
              <a:t>　</a:t>
            </a:r>
            <a:endParaRPr lang="en-US" altLang="ja-JP" sz="1000" dirty="0">
              <a:solidFill>
                <a:prstClr val="black"/>
              </a:solidFill>
              <a:latin typeface="Meiryo UI" panose="020B0604030504040204" pitchFamily="50" charset="-128"/>
              <a:ea typeface="Meiryo UI" panose="020B0604030504040204" pitchFamily="50" charset="-128"/>
            </a:endParaRPr>
          </a:p>
          <a:p>
            <a:pPr>
              <a:defRPr/>
            </a:pPr>
            <a:r>
              <a:rPr lang="ja-JP" altLang="en-US" sz="1000" dirty="0">
                <a:solidFill>
                  <a:prstClr val="black"/>
                </a:solidFill>
                <a:latin typeface="Meiryo UI" panose="020B0604030504040204" pitchFamily="50" charset="-128"/>
                <a:ea typeface="Meiryo UI" panose="020B0604030504040204" pitchFamily="50" charset="-128"/>
              </a:rPr>
              <a:t>　　　        水（イベントデー）</a:t>
            </a: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9" name="図 8" descr="物体 が含まれている画像&#10;&#10;自動的に生成された説明">
            <a:extLst>
              <a:ext uri="{FF2B5EF4-FFF2-40B4-BE49-F238E27FC236}">
                <a16:creationId xmlns:a16="http://schemas.microsoft.com/office/drawing/2014/main" id="{EF810FB1-F206-4D0A-9129-93BC5E9864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2854" y="346766"/>
            <a:ext cx="3520967" cy="577621"/>
          </a:xfrm>
          <a:prstGeom prst="rect">
            <a:avLst/>
          </a:prstGeom>
        </p:spPr>
      </p:pic>
      <p:sp>
        <p:nvSpPr>
          <p:cNvPr id="16" name="テキスト ボックス 15">
            <a:extLst>
              <a:ext uri="{FF2B5EF4-FFF2-40B4-BE49-F238E27FC236}">
                <a16:creationId xmlns:a16="http://schemas.microsoft.com/office/drawing/2014/main" id="{7513CB9F-8ACC-4A1F-9BE3-5B8D3C3EAD6B}"/>
              </a:ext>
            </a:extLst>
          </p:cNvPr>
          <p:cNvSpPr txBox="1"/>
          <p:nvPr/>
        </p:nvSpPr>
        <p:spPr>
          <a:xfrm>
            <a:off x="75817" y="1402914"/>
            <a:ext cx="5045692" cy="1723549"/>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店内にて商品の購入ができます。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350" dirty="0">
                <a:latin typeface="Meiryo UI" panose="020B0604030504040204" pitchFamily="50" charset="-128"/>
                <a:ea typeface="Meiryo UI" panose="020B0604030504040204" pitchFamily="50" charset="-128"/>
              </a:rPr>
              <a:t>（ご購入数量が多い場合には、事前にご連絡ください）</a:t>
            </a:r>
            <a:endParaRPr lang="en-US" altLang="ja-JP" sz="1350" dirty="0">
              <a:latin typeface="Meiryo UI" panose="020B0604030504040204" pitchFamily="50" charset="-128"/>
              <a:ea typeface="Meiryo UI" panose="020B0604030504040204" pitchFamily="50" charset="-128"/>
            </a:endParaRPr>
          </a:p>
          <a:p>
            <a:endParaRPr lang="en-US" altLang="ja-JP" sz="2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女性専用サロンです。</a:t>
            </a:r>
            <a:endParaRPr lang="en-US" altLang="ja-JP" sz="200" dirty="0">
              <a:latin typeface="Meiryo UI" panose="020B0604030504040204" pitchFamily="50" charset="-128"/>
              <a:ea typeface="Meiryo UI" panose="020B0604030504040204" pitchFamily="50" charset="-128"/>
            </a:endParaRPr>
          </a:p>
          <a:p>
            <a:endParaRPr lang="en-US" altLang="ja-JP" sz="2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イベントデーは、男性の方もご利用いただけます。</a:t>
            </a:r>
            <a:endParaRPr lang="en-US" altLang="ja-JP" sz="1400" dirty="0">
              <a:latin typeface="Meiryo UI" panose="020B0604030504040204" pitchFamily="50" charset="-128"/>
              <a:ea typeface="Meiryo UI" panose="020B0604030504040204" pitchFamily="50" charset="-128"/>
            </a:endParaRPr>
          </a:p>
          <a:p>
            <a:endParaRPr lang="en-US" altLang="ja-JP" sz="2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どなた</a:t>
            </a:r>
            <a:r>
              <a:rPr lang="ja-JP" altLang="en-US" sz="1400">
                <a:latin typeface="Meiryo UI" panose="020B0604030504040204" pitchFamily="50" charset="-128"/>
                <a:ea typeface="Meiryo UI" panose="020B0604030504040204" pitchFamily="50" charset="-128"/>
              </a:rPr>
              <a:t>でも肌測定可能</a:t>
            </a:r>
            <a:r>
              <a:rPr lang="ja-JP" altLang="en-US" sz="1400" dirty="0">
                <a:latin typeface="Meiryo UI" panose="020B0604030504040204" pitchFamily="50" charset="-128"/>
                <a:ea typeface="Meiryo UI" panose="020B0604030504040204" pitchFamily="50" charset="-128"/>
              </a:rPr>
              <a:t>です。お気軽にお越しください。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pic>
        <p:nvPicPr>
          <p:cNvPr id="20" name="図 19" descr="建物, 屋外, 空 が含まれている画像&#10;&#10;自動的に生成された説明">
            <a:extLst>
              <a:ext uri="{FF2B5EF4-FFF2-40B4-BE49-F238E27FC236}">
                <a16:creationId xmlns:a16="http://schemas.microsoft.com/office/drawing/2014/main" id="{E2EC6F5C-E936-4751-B151-B33B28CBE7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864" y="2964179"/>
            <a:ext cx="1271415" cy="3042575"/>
          </a:xfrm>
          <a:prstGeom prst="rect">
            <a:avLst/>
          </a:prstGeom>
        </p:spPr>
      </p:pic>
      <p:sp>
        <p:nvSpPr>
          <p:cNvPr id="8" name="テキスト ボックス 7">
            <a:extLst>
              <a:ext uri="{FF2B5EF4-FFF2-40B4-BE49-F238E27FC236}">
                <a16:creationId xmlns:a16="http://schemas.microsoft.com/office/drawing/2014/main" id="{7096BEFA-C714-4034-9DF7-23E8C0F34AF2}"/>
              </a:ext>
            </a:extLst>
          </p:cNvPr>
          <p:cNvSpPr txBox="1"/>
          <p:nvPr/>
        </p:nvSpPr>
        <p:spPr>
          <a:xfrm>
            <a:off x="4613337" y="4321893"/>
            <a:ext cx="1573882" cy="338554"/>
          </a:xfrm>
          <a:prstGeom prst="rect">
            <a:avLst/>
          </a:prstGeom>
          <a:noFill/>
        </p:spPr>
        <p:txBody>
          <a:bodyPr wrap="square" rtlCol="0">
            <a:spAutoFit/>
          </a:bodyPr>
          <a:lstStyle/>
          <a:p>
            <a:r>
              <a:rPr lang="ja-JP" altLang="en-US" sz="800" dirty="0">
                <a:latin typeface="メイリオ" panose="020B0604030504040204" pitchFamily="50" charset="-128"/>
                <a:ea typeface="メイリオ" panose="020B0604030504040204" pitchFamily="50" charset="-128"/>
              </a:rPr>
              <a:t>銀座線・丸ノ内線・日比谷線</a:t>
            </a:r>
            <a:r>
              <a:rPr lang="ja-JP" altLang="en-US" sz="800" b="1" dirty="0">
                <a:latin typeface="メイリオ" panose="020B0604030504040204" pitchFamily="50" charset="-128"/>
                <a:ea typeface="メイリオ" panose="020B0604030504040204" pitchFamily="50" charset="-128"/>
              </a:rPr>
              <a:t>銀座駅 </a:t>
            </a:r>
            <a:r>
              <a:rPr lang="en-US" altLang="ja-JP" sz="800" b="1" dirty="0">
                <a:latin typeface="メイリオ" panose="020B0604030504040204" pitchFamily="50" charset="-128"/>
                <a:ea typeface="メイリオ" panose="020B0604030504040204" pitchFamily="50" charset="-128"/>
              </a:rPr>
              <a:t>C8 </a:t>
            </a:r>
            <a:r>
              <a:rPr lang="ja-JP" altLang="en-US" sz="800" dirty="0">
                <a:latin typeface="メイリオ" panose="020B0604030504040204" pitchFamily="50" charset="-128"/>
                <a:ea typeface="メイリオ" panose="020B0604030504040204" pitchFamily="50" charset="-128"/>
              </a:rPr>
              <a:t>番出口より徒歩</a:t>
            </a:r>
            <a:r>
              <a:rPr lang="en-US" altLang="ja-JP" sz="800" b="1" dirty="0">
                <a:latin typeface="メイリオ" panose="020B0604030504040204" pitchFamily="50" charset="-128"/>
                <a:ea typeface="メイリオ" panose="020B0604030504040204" pitchFamily="50" charset="-128"/>
              </a:rPr>
              <a:t>1</a:t>
            </a:r>
            <a:r>
              <a:rPr lang="ja-JP" altLang="en-US" sz="800" dirty="0">
                <a:latin typeface="メイリオ" panose="020B0604030504040204" pitchFamily="50" charset="-128"/>
                <a:ea typeface="メイリオ" panose="020B0604030504040204" pitchFamily="50" charset="-128"/>
              </a:rPr>
              <a:t>分</a:t>
            </a:r>
            <a:endParaRPr kumimoji="1" lang="ja-JP" altLang="en-US" sz="8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11B0E08C-B92C-4782-9C89-18EEDD984675}"/>
              </a:ext>
            </a:extLst>
          </p:cNvPr>
          <p:cNvSpPr txBox="1"/>
          <p:nvPr/>
        </p:nvSpPr>
        <p:spPr>
          <a:xfrm>
            <a:off x="6248179" y="4267590"/>
            <a:ext cx="1463451" cy="461665"/>
          </a:xfrm>
          <a:prstGeom prst="rect">
            <a:avLst/>
          </a:prstGeom>
          <a:noFill/>
        </p:spPr>
        <p:txBody>
          <a:bodyPr wrap="square" rtlCol="0">
            <a:spAutoFit/>
          </a:bodyPr>
          <a:lstStyle/>
          <a:p>
            <a:r>
              <a:rPr lang="ja-JP" altLang="en-US" sz="800" dirty="0">
                <a:latin typeface="メイリオ" panose="020B0604030504040204" pitchFamily="50" charset="-128"/>
                <a:ea typeface="メイリオ" panose="020B0604030504040204" pitchFamily="50" charset="-128"/>
              </a:rPr>
              <a:t>有楽町線</a:t>
            </a:r>
          </a:p>
          <a:p>
            <a:r>
              <a:rPr lang="ja-JP" altLang="en-US" sz="800" b="1" dirty="0">
                <a:latin typeface="メイリオ" panose="020B0604030504040204" pitchFamily="50" charset="-128"/>
                <a:ea typeface="メイリオ" panose="020B0604030504040204" pitchFamily="50" charset="-128"/>
              </a:rPr>
              <a:t>銀座一丁目駅</a:t>
            </a:r>
            <a:r>
              <a:rPr lang="en-US" altLang="ja-JP" sz="800" b="1" dirty="0">
                <a:latin typeface="メイリオ" panose="020B0604030504040204" pitchFamily="50" charset="-128"/>
                <a:ea typeface="メイリオ" panose="020B0604030504040204" pitchFamily="50" charset="-128"/>
              </a:rPr>
              <a:t>4</a:t>
            </a:r>
            <a:r>
              <a:rPr lang="ja-JP" altLang="en-US" sz="800" b="1" dirty="0">
                <a:latin typeface="メイリオ" panose="020B0604030504040204" pitchFamily="50" charset="-128"/>
                <a:ea typeface="メイリオ" panose="020B0604030504040204" pitchFamily="50" charset="-128"/>
              </a:rPr>
              <a:t>番</a:t>
            </a:r>
            <a:r>
              <a:rPr lang="ja-JP" altLang="en-US" sz="800" dirty="0">
                <a:latin typeface="メイリオ" panose="020B0604030504040204" pitchFamily="50" charset="-128"/>
                <a:ea typeface="メイリオ" panose="020B0604030504040204" pitchFamily="50" charset="-128"/>
              </a:rPr>
              <a:t>出口より</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徒歩</a:t>
            </a:r>
            <a:r>
              <a:rPr lang="en-US" altLang="ja-JP" sz="800" b="1" dirty="0">
                <a:latin typeface="メイリオ" panose="020B0604030504040204" pitchFamily="50" charset="-128"/>
                <a:ea typeface="メイリオ" panose="020B0604030504040204" pitchFamily="50" charset="-128"/>
              </a:rPr>
              <a:t>4</a:t>
            </a:r>
            <a:r>
              <a:rPr lang="ja-JP" altLang="en-US" sz="800" dirty="0">
                <a:latin typeface="メイリオ" panose="020B0604030504040204" pitchFamily="50" charset="-128"/>
                <a:ea typeface="メイリオ" panose="020B0604030504040204" pitchFamily="50" charset="-128"/>
              </a:rPr>
              <a:t>分</a:t>
            </a:r>
            <a:endParaRPr kumimoji="1" lang="ja-JP" altLang="en-US" sz="8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D95B86E3-9C15-4C1B-B13E-43C6E32FB319}"/>
              </a:ext>
            </a:extLst>
          </p:cNvPr>
          <p:cNvSpPr txBox="1"/>
          <p:nvPr/>
        </p:nvSpPr>
        <p:spPr>
          <a:xfrm>
            <a:off x="7566439" y="4317585"/>
            <a:ext cx="1511808" cy="338554"/>
          </a:xfrm>
          <a:prstGeom prst="rect">
            <a:avLst/>
          </a:prstGeom>
          <a:noFill/>
        </p:spPr>
        <p:txBody>
          <a:bodyPr wrap="square" rtlCol="0">
            <a:spAutoFit/>
          </a:bodyPr>
          <a:lstStyle/>
          <a:p>
            <a:r>
              <a:rPr lang="en-US" altLang="ja-JP" sz="800" dirty="0">
                <a:latin typeface="メイリオ" panose="020B0604030504040204" pitchFamily="50" charset="-128"/>
                <a:ea typeface="メイリオ" panose="020B0604030504040204" pitchFamily="50" charset="-128"/>
              </a:rPr>
              <a:t>JR</a:t>
            </a:r>
            <a:r>
              <a:rPr lang="ja-JP" altLang="en-US" sz="800" dirty="0">
                <a:latin typeface="メイリオ" panose="020B0604030504040204" pitchFamily="50" charset="-128"/>
                <a:ea typeface="メイリオ" panose="020B0604030504040204" pitchFamily="50" charset="-128"/>
              </a:rPr>
              <a:t>山手線・京浜東北線</a:t>
            </a:r>
          </a:p>
          <a:p>
            <a:r>
              <a:rPr lang="ja-JP" altLang="en-US" sz="800" b="1" dirty="0">
                <a:latin typeface="メイリオ" panose="020B0604030504040204" pitchFamily="50" charset="-128"/>
                <a:ea typeface="メイリオ" panose="020B0604030504040204" pitchFamily="50" charset="-128"/>
              </a:rPr>
              <a:t>有楽町駅</a:t>
            </a:r>
            <a:r>
              <a:rPr lang="ja-JP" altLang="en-US" sz="800" dirty="0">
                <a:latin typeface="メイリオ" panose="020B0604030504040204" pitchFamily="50" charset="-128"/>
                <a:ea typeface="メイリオ" panose="020B0604030504040204" pitchFamily="50" charset="-128"/>
              </a:rPr>
              <a:t>より徒歩</a:t>
            </a:r>
            <a:r>
              <a:rPr lang="en-US" altLang="ja-JP" sz="800" b="1" dirty="0">
                <a:latin typeface="メイリオ" panose="020B0604030504040204" pitchFamily="50" charset="-128"/>
                <a:ea typeface="メイリオ" panose="020B0604030504040204" pitchFamily="50" charset="-128"/>
              </a:rPr>
              <a:t>5</a:t>
            </a:r>
            <a:r>
              <a:rPr lang="ja-JP" altLang="en-US" sz="800" dirty="0">
                <a:latin typeface="メイリオ" panose="020B0604030504040204" pitchFamily="50" charset="-128"/>
                <a:ea typeface="メイリオ" panose="020B0604030504040204" pitchFamily="50" charset="-128"/>
              </a:rPr>
              <a:t>分</a:t>
            </a:r>
            <a:endParaRPr kumimoji="1" lang="ja-JP" altLang="en-US" sz="800"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205C1E67-1268-4A54-AC99-A763FDBB4490}"/>
              </a:ext>
            </a:extLst>
          </p:cNvPr>
          <p:cNvSpPr/>
          <p:nvPr/>
        </p:nvSpPr>
        <p:spPr>
          <a:xfrm>
            <a:off x="9317118" y="3337560"/>
            <a:ext cx="1378314"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DA4EFDC-DC5E-4E47-8E53-5B424B5A4CD5}"/>
              </a:ext>
            </a:extLst>
          </p:cNvPr>
          <p:cNvSpPr/>
          <p:nvPr/>
        </p:nvSpPr>
        <p:spPr>
          <a:xfrm>
            <a:off x="4660391" y="1529912"/>
            <a:ext cx="4096513" cy="263104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92564B7B-A2C8-4D86-9A65-EDF504679DB2}"/>
              </a:ext>
            </a:extLst>
          </p:cNvPr>
          <p:cNvSpPr/>
          <p:nvPr/>
        </p:nvSpPr>
        <p:spPr>
          <a:xfrm>
            <a:off x="6105334" y="4296253"/>
            <a:ext cx="45719" cy="351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F4A14144-44CB-4060-9759-141EAB9558A1}"/>
              </a:ext>
            </a:extLst>
          </p:cNvPr>
          <p:cNvSpPr/>
          <p:nvPr/>
        </p:nvSpPr>
        <p:spPr>
          <a:xfrm>
            <a:off x="7533323" y="4293850"/>
            <a:ext cx="45719" cy="351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3579103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118024E4D0AFD4CBE2EBFC507D169FC" ma:contentTypeVersion="8" ma:contentTypeDescription="新しいドキュメントを作成します。" ma:contentTypeScope="" ma:versionID="eb665fc9f4448c6730a25d6f9919e862">
  <xsd:schema xmlns:xsd="http://www.w3.org/2001/XMLSchema" xmlns:xs="http://www.w3.org/2001/XMLSchema" xmlns:p="http://schemas.microsoft.com/office/2006/metadata/properties" xmlns:ns2="0e9732fe-02f5-4634-b473-039a86bc9ea3" targetNamespace="http://schemas.microsoft.com/office/2006/metadata/properties" ma:root="true" ma:fieldsID="edca4c68a6a8e56ee32827cb91c8b568" ns2:_="">
    <xsd:import namespace="0e9732fe-02f5-4634-b473-039a86bc9ea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9732fe-02f5-4634-b473-039a86bc9e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EC4E7F-99A4-4819-8AC1-2D473B6487E1}">
  <ds:schemaRefs>
    <ds:schemaRef ds:uri="http://schemas.microsoft.com/sharepoint/v3/contenttype/forms"/>
  </ds:schemaRefs>
</ds:datastoreItem>
</file>

<file path=customXml/itemProps2.xml><?xml version="1.0" encoding="utf-8"?>
<ds:datastoreItem xmlns:ds="http://schemas.openxmlformats.org/officeDocument/2006/customXml" ds:itemID="{F9E20610-6378-4E28-8D44-33531E14094C}">
  <ds:schemaRefs>
    <ds:schemaRef ds:uri="http://purl.org/dc/elements/1.1/"/>
    <ds:schemaRef ds:uri="http://schemas.openxmlformats.org/package/2006/metadata/core-properties"/>
    <ds:schemaRef ds:uri="0e9732fe-02f5-4634-b473-039a86bc9ea3"/>
    <ds:schemaRef ds:uri="http://schemas.microsoft.com/office/2006/metadata/properties"/>
    <ds:schemaRef ds:uri="http://schemas.microsoft.com/office/2006/documentManagement/types"/>
    <ds:schemaRef ds:uri="http://purl.org/dc/terms/"/>
    <ds:schemaRef ds:uri="http://www.w3.org/XML/1998/namespace"/>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B3B6882C-F074-4C51-9954-EFF8F981B4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9732fe-02f5-4634-b473-039a86bc9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1640</TotalTime>
  <Words>753</Words>
  <Application>Microsoft Office PowerPoint</Application>
  <PresentationFormat>画面に合わせる (4:3)</PresentationFormat>
  <Paragraphs>76</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vt:i4>
      </vt:variant>
    </vt:vector>
  </HeadingPairs>
  <TitlesOfParts>
    <vt:vector size="11" baseType="lpstr">
      <vt:lpstr>HG丸ｺﾞｼｯｸM-PRO</vt:lpstr>
      <vt:lpstr>Meiryo UI</vt:lpstr>
      <vt:lpstr>メイリオ</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飯尾 理恵子</dc:creator>
  <cp:lastModifiedBy>銀座サロン用</cp:lastModifiedBy>
  <cp:revision>272</cp:revision>
  <cp:lastPrinted>2019-06-26T05:21:19Z</cp:lastPrinted>
  <dcterms:created xsi:type="dcterms:W3CDTF">2019-05-10T00:56:22Z</dcterms:created>
  <dcterms:modified xsi:type="dcterms:W3CDTF">2020-01-24T02:43:13Z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0x010100C118024E4D0AFD4CBE2EBFC507D169FC</vt:lpwstr>
  </property>
</Properties>
</file>